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2" r:id="rId4"/>
    <p:sldId id="273" r:id="rId5"/>
    <p:sldId id="275" r:id="rId6"/>
    <p:sldId id="277" r:id="rId7"/>
    <p:sldId id="276" r:id="rId8"/>
    <p:sldId id="294" r:id="rId9"/>
    <p:sldId id="284" r:id="rId10"/>
    <p:sldId id="278" r:id="rId11"/>
    <p:sldId id="293" r:id="rId12"/>
    <p:sldId id="286" r:id="rId13"/>
    <p:sldId id="287" r:id="rId14"/>
    <p:sldId id="290" r:id="rId15"/>
    <p:sldId id="288" r:id="rId16"/>
  </p:sldIdLst>
  <p:sldSz cx="12192000" cy="6858000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나눔스퀘어" panose="020B0600000101010101" pitchFamily="50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나눔스퀘어 Light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orient="horz" pos="41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B2C7DA"/>
    <a:srgbClr val="FFEB34"/>
    <a:srgbClr val="005130"/>
    <a:srgbClr val="FFFFFF"/>
    <a:srgbClr val="5E9C41"/>
    <a:srgbClr val="4A6240"/>
    <a:srgbClr val="C1D22E"/>
    <a:srgbClr val="779D66"/>
    <a:srgbClr val="4E6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3703" autoAdjust="0"/>
  </p:normalViewPr>
  <p:slideViewPr>
    <p:cSldViewPr snapToGrid="0">
      <p:cViewPr varScale="1">
        <p:scale>
          <a:sx n="80" d="100"/>
          <a:sy n="80" d="100"/>
        </p:scale>
        <p:origin x="1008" y="58"/>
      </p:cViewPr>
      <p:guideLst>
        <p:guide orient="horz" pos="232"/>
        <p:guide pos="7469"/>
        <p:guide pos="211"/>
        <p:guide orient="horz" pos="413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1530A-3B95-4CB7-9469-3A270CF3587C}" type="datetimeFigureOut">
              <a:rPr lang="ko-KR" altLang="en-US" smtClean="0"/>
              <a:t>2024-01-20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65BFE-629B-44E8-AF44-A4C5D2E643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3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All-in-one: </a:t>
            </a:r>
            <a:r>
              <a:rPr lang="ko-KR" altLang="en-US" dirty="0"/>
              <a:t>일기장</a:t>
            </a:r>
            <a:r>
              <a:rPr lang="en-US" altLang="ko-KR" dirty="0"/>
              <a:t>, </a:t>
            </a:r>
            <a:r>
              <a:rPr lang="ko-KR" altLang="en-US" dirty="0"/>
              <a:t>캘린더</a:t>
            </a:r>
            <a:r>
              <a:rPr lang="en-US" altLang="ko-KR" dirty="0"/>
              <a:t>, TO-DO </a:t>
            </a:r>
            <a:r>
              <a:rPr lang="ko-KR" altLang="en-US" dirty="0"/>
              <a:t>리스트를 통합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87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94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Seed </a:t>
            </a:r>
            <a:r>
              <a:rPr lang="ko-KR" altLang="en-US" dirty="0"/>
              <a:t>데이터를 한국어로 제작한 후 영어로 번역해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07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6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저비용으로 장기 대화에 효과적인 데이터를 합성하는 </a:t>
            </a:r>
            <a:r>
              <a:rPr lang="en-US" altLang="ko-KR" sz="1600" dirty="0">
                <a:latin typeface="+mn-ea"/>
                <a:ea typeface="+mn-ea"/>
              </a:rPr>
              <a:t>framework </a:t>
            </a:r>
            <a:r>
              <a:rPr lang="ko-KR" altLang="en-US" sz="1600" dirty="0">
                <a:latin typeface="+mn-ea"/>
                <a:ea typeface="+mn-ea"/>
              </a:rPr>
              <a:t>제안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Multi-session</a:t>
            </a:r>
            <a:r>
              <a:rPr lang="ko-KR" altLang="en-US" sz="1400" dirty="0">
                <a:latin typeface="+mn-ea"/>
                <a:ea typeface="+mn-ea"/>
              </a:rPr>
              <a:t>으로 구성된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대화 데이터가 장기 대화에 효과적이지만 구축하는 데에 많은 비용이 드는 한계점이 있음</a:t>
            </a:r>
            <a:endParaRPr lang="en-US" altLang="ko-KR" sz="1400" dirty="0">
              <a:latin typeface="+mn-ea"/>
              <a:ea typeface="+mn-ea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요약이 주어지고 이를 바탕으로 대화가 수행된다는 </a:t>
            </a:r>
            <a:r>
              <a:rPr lang="en-US" altLang="ko-KR" sz="1400" dirty="0">
                <a:latin typeface="+mn-ea"/>
                <a:ea typeface="+mn-ea"/>
              </a:rPr>
              <a:t>multi-session </a:t>
            </a:r>
            <a:r>
              <a:rPr lang="ko-KR" altLang="en-US" sz="1400" dirty="0">
                <a:latin typeface="+mn-ea"/>
                <a:ea typeface="+mn-ea"/>
              </a:rPr>
              <a:t>대화의 본질적 특성을 포착하여</a:t>
            </a:r>
            <a:r>
              <a:rPr lang="en-US" altLang="ko-KR" sz="1400" dirty="0">
                <a:latin typeface="+mn-ea"/>
                <a:ea typeface="+mn-ea"/>
              </a:rPr>
              <a:t>,</a:t>
            </a:r>
            <a:r>
              <a:rPr lang="ko-KR" altLang="en-US" sz="1400" dirty="0">
                <a:latin typeface="+mn-ea"/>
                <a:ea typeface="+mn-ea"/>
              </a:rPr>
              <a:t> 이를 저비용 환경에서 실현하고자 함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노이징</a:t>
            </a:r>
            <a:r>
              <a:rPr lang="en-US" altLang="ko-KR" dirty="0"/>
              <a:t>: </a:t>
            </a:r>
            <a:r>
              <a:rPr lang="ko-KR" altLang="en-US" dirty="0"/>
              <a:t>가이드 응답들의 순서를 섞고</a:t>
            </a:r>
            <a:r>
              <a:rPr lang="en-US" altLang="ko-KR" dirty="0"/>
              <a:t>, </a:t>
            </a:r>
            <a:r>
              <a:rPr lang="ko-KR" altLang="en-US" dirty="0"/>
              <a:t>내용어의 </a:t>
            </a:r>
            <a:r>
              <a:rPr lang="en-US" altLang="ko-KR" dirty="0"/>
              <a:t>15%</a:t>
            </a:r>
            <a:r>
              <a:rPr lang="ko-KR" altLang="en-US" dirty="0"/>
              <a:t>를 </a:t>
            </a:r>
            <a:r>
              <a:rPr lang="ko-KR" altLang="en-US" dirty="0" err="1"/>
              <a:t>마스킹</a:t>
            </a:r>
            <a:r>
              <a:rPr lang="ko-KR" altLang="en-US" dirty="0"/>
              <a:t> 후 다른 언어모델로 예측해 채워 넣음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87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7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9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65BFE-629B-44E8-AF44-A4C5D2E643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32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0F09D2-BE8D-3E25-73A9-928F2CEE88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E9C41"/>
              </a:gs>
              <a:gs pos="100000">
                <a:srgbClr val="00513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72AAE9-92E4-0921-EC82-048EC6D5F047}"/>
              </a:ext>
            </a:extLst>
          </p:cNvPr>
          <p:cNvSpPr/>
          <p:nvPr userDrawn="1"/>
        </p:nvSpPr>
        <p:spPr>
          <a:xfrm>
            <a:off x="0" y="177800"/>
            <a:ext cx="12192000" cy="650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C06F76-8F82-FCC0-3205-E0D246DFC52F}"/>
              </a:ext>
            </a:extLst>
          </p:cNvPr>
          <p:cNvCxnSpPr>
            <a:cxnSpLocks/>
          </p:cNvCxnSpPr>
          <p:nvPr userDrawn="1"/>
        </p:nvCxnSpPr>
        <p:spPr>
          <a:xfrm>
            <a:off x="2384425" y="3248912"/>
            <a:ext cx="7423151" cy="0"/>
          </a:xfrm>
          <a:prstGeom prst="line">
            <a:avLst/>
          </a:prstGeom>
          <a:ln w="12700">
            <a:solidFill>
              <a:srgbClr val="005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2">
            <a:extLst>
              <a:ext uri="{FF2B5EF4-FFF2-40B4-BE49-F238E27FC236}">
                <a16:creationId xmlns:a16="http://schemas.microsoft.com/office/drawing/2014/main" id="{BC696A44-30BC-5224-9F4D-D1A805FF1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5099" y="3679282"/>
            <a:ext cx="4481804" cy="3077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buNone/>
              <a:def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1pPr>
            <a:lvl2pPr marL="0" algn="ctr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2pPr>
            <a:lvl3pPr marL="0" algn="ctr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  <a:lvl4pPr marL="0" algn="ctr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4pPr>
            <a:lvl5pPr marL="0" algn="ctr" defTabSz="914400" rtl="0" eaLnBrk="1" latinLnBrk="1" hangingPunct="1">
              <a:def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35B6334F-5588-C9A2-65C2-4513867C5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10319" y="1514421"/>
            <a:ext cx="2171359" cy="24622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buNone/>
              <a:defRPr lang="ko-KR" alt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1pPr>
            <a:lvl2pPr marL="0" algn="ctr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2pPr>
            <a:lvl3pPr marL="0" algn="ctr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  <a:lvl4pPr marL="0" algn="ctr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4pPr>
            <a:lvl5pPr marL="0" algn="ctr" defTabSz="914400" rtl="0" eaLnBrk="1" latinLnBrk="1" hangingPunct="1">
              <a:def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689150D7-C1B4-0A4E-0E14-F153CCF3AA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3942" y="4890107"/>
            <a:ext cx="2387735" cy="30563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buNone/>
              <a:defRPr lang="ko-KR" alt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1pPr>
            <a:lvl2pPr marL="0" algn="ctr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2pPr>
            <a:lvl3pPr marL="0" algn="ctr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  <a:lvl4pPr marL="0" algn="ctr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4pPr>
            <a:lvl5pPr marL="0" algn="ctr" defTabSz="914400" rtl="0" eaLnBrk="1" latinLnBrk="1" hangingPunct="1">
              <a:def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2E9442C-9349-F00A-4FD1-CA835474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18" y="1761406"/>
            <a:ext cx="6386364" cy="1477328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lang="ko-KR" altLang="en-US" sz="4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07899D26-69BA-41F0-8364-3C09F8213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65" y="6031376"/>
            <a:ext cx="1553636" cy="4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18765B9-0473-DE6A-3B47-5F9BD652B0C4}"/>
              </a:ext>
            </a:extLst>
          </p:cNvPr>
          <p:cNvCxnSpPr>
            <a:cxnSpLocks/>
          </p:cNvCxnSpPr>
          <p:nvPr userDrawn="1"/>
        </p:nvCxnSpPr>
        <p:spPr>
          <a:xfrm>
            <a:off x="4126785" y="0"/>
            <a:ext cx="0" cy="6858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3490365-D09F-5578-7819-54E6DB8D0414}"/>
              </a:ext>
            </a:extLst>
          </p:cNvPr>
          <p:cNvSpPr txBox="1"/>
          <p:nvPr userDrawn="1"/>
        </p:nvSpPr>
        <p:spPr>
          <a:xfrm>
            <a:off x="325965" y="750892"/>
            <a:ext cx="293189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C5DDD9-057F-6A69-27A4-E73EC182E4EB}"/>
              </a:ext>
            </a:extLst>
          </p:cNvPr>
          <p:cNvSpPr/>
          <p:nvPr userDrawn="1"/>
        </p:nvSpPr>
        <p:spPr>
          <a:xfrm>
            <a:off x="3644900" y="4"/>
            <a:ext cx="8547100" cy="177795"/>
          </a:xfrm>
          <a:prstGeom prst="rect">
            <a:avLst/>
          </a:prstGeom>
          <a:solidFill>
            <a:srgbClr val="C1D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258811F-3B06-B2AA-3665-C88780C83FCE}"/>
              </a:ext>
            </a:extLst>
          </p:cNvPr>
          <p:cNvSpPr/>
          <p:nvPr userDrawn="1"/>
        </p:nvSpPr>
        <p:spPr>
          <a:xfrm flipH="1">
            <a:off x="1688385" y="0"/>
            <a:ext cx="2438400" cy="177799"/>
          </a:xfrm>
          <a:prstGeom prst="parallelogram">
            <a:avLst>
              <a:gd name="adj" fmla="val 112053"/>
            </a:avLst>
          </a:prstGeom>
          <a:solidFill>
            <a:srgbClr val="005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8DB9232-A22B-BCF7-3C07-94EB2FEBA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65" y="6031376"/>
            <a:ext cx="1553636" cy="496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629CB1-0326-99A4-839E-F133A2A25CB4}"/>
              </a:ext>
            </a:extLst>
          </p:cNvPr>
          <p:cNvSpPr txBox="1"/>
          <p:nvPr userDrawn="1"/>
        </p:nvSpPr>
        <p:spPr>
          <a:xfrm>
            <a:off x="10216336" y="6309332"/>
            <a:ext cx="17038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6486E92-AAA1-4995-AEC2-E469719764DC}" type="slidenum">
              <a:rPr lang="ko-KR" altLang="en-US" sz="1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r"/>
              <a:t>‹#›</a:t>
            </a:fld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45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(1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D15E1F5-19D8-D433-1151-F1EF67C1BAB0}"/>
              </a:ext>
            </a:extLst>
          </p:cNvPr>
          <p:cNvSpPr/>
          <p:nvPr userDrawn="1"/>
        </p:nvSpPr>
        <p:spPr>
          <a:xfrm>
            <a:off x="3644900" y="0"/>
            <a:ext cx="8547100" cy="177795"/>
          </a:xfrm>
          <a:prstGeom prst="rect">
            <a:avLst/>
          </a:prstGeom>
          <a:solidFill>
            <a:srgbClr val="C1D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2052B6FB-F657-6382-2156-ABF2B48517DF}"/>
              </a:ext>
            </a:extLst>
          </p:cNvPr>
          <p:cNvSpPr/>
          <p:nvPr userDrawn="1"/>
        </p:nvSpPr>
        <p:spPr>
          <a:xfrm flipH="1">
            <a:off x="1688385" y="0"/>
            <a:ext cx="2438400" cy="177799"/>
          </a:xfrm>
          <a:prstGeom prst="parallelogram">
            <a:avLst>
              <a:gd name="adj" fmla="val 112053"/>
            </a:avLst>
          </a:prstGeom>
          <a:solidFill>
            <a:srgbClr val="005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ED1BC597-1BA4-5C65-8BB0-4B3343BEA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649" y="6313775"/>
            <a:ext cx="1092563" cy="34949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3022C1-8DAC-FCAA-70EB-EB22D2DE1C79}"/>
              </a:ext>
            </a:extLst>
          </p:cNvPr>
          <p:cNvCxnSpPr>
            <a:cxnSpLocks/>
          </p:cNvCxnSpPr>
          <p:nvPr userDrawn="1"/>
        </p:nvCxnSpPr>
        <p:spPr>
          <a:xfrm flipH="1">
            <a:off x="334963" y="1349207"/>
            <a:ext cx="118570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AC6ABC1D-9713-CB79-DB6A-5B7358F5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66909"/>
            <a:ext cx="7178336" cy="49244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87E50AB9-CBBA-6C84-1966-D04A45D53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977933"/>
            <a:ext cx="4203786" cy="3077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buNone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0" algn="l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2pPr>
            <a:lvl3pPr marL="0" algn="l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  <a:lvl4pPr marL="0" algn="l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4pPr>
            <a:lvl5pPr marL="0" algn="l" defTabSz="914400" rtl="0" eaLnBrk="1" latinLnBrk="1" hangingPunct="1">
              <a:def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51BE6-22BD-05BF-9FE5-2F3D827EFBC4}"/>
              </a:ext>
            </a:extLst>
          </p:cNvPr>
          <p:cNvSpPr txBox="1"/>
          <p:nvPr userDrawn="1"/>
        </p:nvSpPr>
        <p:spPr>
          <a:xfrm>
            <a:off x="10216336" y="6309332"/>
            <a:ext cx="17038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6486E92-AAA1-4995-AEC2-E469719764DC}" type="slidenum">
              <a:rPr lang="ko-KR" altLang="en-US" sz="1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r"/>
              <a:t>‹#›</a:t>
            </a:fld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1333C07C-5FE4-1B35-AEB8-FCBA066103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61" y="1596670"/>
            <a:ext cx="11072553" cy="459631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86000">
              <a:lnSpc>
                <a:spcPct val="120000"/>
              </a:lnSpc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720000" indent="-228600">
              <a:lnSpc>
                <a:spcPct val="120000"/>
              </a:lnSpc>
              <a:buFont typeface="Calibri" panose="020F0502020204030204" pitchFamily="34" charset="0"/>
              <a:buChar char="‐"/>
              <a:defRPr sz="1600"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3pPr>
            <a:lvl4pPr marL="972000" indent="-285750">
              <a:spcBef>
                <a:spcPts val="800"/>
              </a:spcBef>
              <a:buFont typeface="Cambria Math" panose="02040503050406030204" pitchFamily="18" charset="0"/>
              <a:buChar char="◽"/>
              <a:defRPr sz="1400"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502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(2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F4C3EB-F665-B160-5006-7C7D5AB25FE0}"/>
              </a:ext>
            </a:extLst>
          </p:cNvPr>
          <p:cNvSpPr/>
          <p:nvPr userDrawn="1"/>
        </p:nvSpPr>
        <p:spPr>
          <a:xfrm>
            <a:off x="3644900" y="0"/>
            <a:ext cx="8547100" cy="177795"/>
          </a:xfrm>
          <a:prstGeom prst="rect">
            <a:avLst/>
          </a:prstGeom>
          <a:solidFill>
            <a:srgbClr val="C1D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98242C8-5CE2-AAD6-2D72-14980C3B0427}"/>
              </a:ext>
            </a:extLst>
          </p:cNvPr>
          <p:cNvSpPr/>
          <p:nvPr userDrawn="1"/>
        </p:nvSpPr>
        <p:spPr>
          <a:xfrm flipH="1">
            <a:off x="1688385" y="0"/>
            <a:ext cx="2438400" cy="177799"/>
          </a:xfrm>
          <a:prstGeom prst="parallelogram">
            <a:avLst>
              <a:gd name="adj" fmla="val 112053"/>
            </a:avLst>
          </a:prstGeom>
          <a:solidFill>
            <a:srgbClr val="005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D96E81FC-1CB3-79CC-D507-FACA4E45E8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649" y="6313775"/>
            <a:ext cx="1092563" cy="34949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E929E5-67FB-E5FF-2CA1-714B641BEBAC}"/>
              </a:ext>
            </a:extLst>
          </p:cNvPr>
          <p:cNvCxnSpPr>
            <a:cxnSpLocks/>
          </p:cNvCxnSpPr>
          <p:nvPr userDrawn="1"/>
        </p:nvCxnSpPr>
        <p:spPr>
          <a:xfrm flipH="1">
            <a:off x="334963" y="1349207"/>
            <a:ext cx="118570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3CBA38EF-295A-6229-8672-084DEB83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66909"/>
            <a:ext cx="7178336" cy="49244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563239C8-9274-55FB-1C63-DF75C29D7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977933"/>
            <a:ext cx="4203786" cy="3077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buNone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0" algn="l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2pPr>
            <a:lvl3pPr marL="0" algn="l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  <a:lvl4pPr marL="0" algn="l" defTabSz="914400" rtl="0" eaLnBrk="1" latinLnBrk="1" hangingPunct="1"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4pPr>
            <a:lvl5pPr marL="0" algn="l" defTabSz="914400" rtl="0" eaLnBrk="1" latinLnBrk="1" hangingPunct="1">
              <a:def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12B0E-2EC9-986A-C7BF-41C928381D99}"/>
              </a:ext>
            </a:extLst>
          </p:cNvPr>
          <p:cNvSpPr txBox="1"/>
          <p:nvPr userDrawn="1"/>
        </p:nvSpPr>
        <p:spPr>
          <a:xfrm>
            <a:off x="10216336" y="6309332"/>
            <a:ext cx="17038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6486E92-AAA1-4995-AEC2-E469719764DC}" type="slidenum">
              <a:rPr lang="ko-KR" altLang="en-US" sz="1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r"/>
              <a:t>‹#›</a:t>
            </a:fld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0F84BF8-3723-C49A-5292-38DD9E8A5C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5985" y="1596671"/>
            <a:ext cx="5336771" cy="4587998"/>
          </a:xfrm>
          <a:prstGeom prst="rect">
            <a:avLst/>
          </a:prstGeom>
        </p:spPr>
        <p:txBody>
          <a:bodyPr lIns="36000"/>
          <a:lstStyle>
            <a:lvl1pPr marL="180975" indent="-230400" algn="l" defTabSz="457200" rtl="0" eaLnBrk="1" latinLnBrk="0" hangingPunct="1">
              <a:lnSpc>
                <a:spcPct val="120000"/>
              </a:lnSpc>
              <a:buFont typeface="Wingdings" panose="05000000000000000000" pitchFamily="2" charset="2"/>
              <a:buChar char="§"/>
              <a:defRPr lang="ko-KR" alt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523875" indent="-230400">
              <a:lnSpc>
                <a:spcPct val="110000"/>
              </a:lnSpc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774000" indent="-230400">
              <a:lnSpc>
                <a:spcPct val="100000"/>
              </a:lnSpc>
              <a:buFont typeface="Calibri" panose="020F0502020204030204" pitchFamily="34" charset="0"/>
              <a:buChar char="‐"/>
              <a:defRPr lang="ko-KR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69F6C3BC-983C-432E-A993-6CF8AF05EA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2261" y="1596670"/>
            <a:ext cx="5663739" cy="459631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86000">
              <a:lnSpc>
                <a:spcPct val="120000"/>
              </a:lnSpc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720000" indent="-228600">
              <a:lnSpc>
                <a:spcPct val="120000"/>
              </a:lnSpc>
              <a:buFont typeface="Calibri" panose="020F0502020204030204" pitchFamily="34" charset="0"/>
              <a:buChar char="‐"/>
              <a:defRPr sz="1600"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3pPr>
            <a:lvl4pPr marL="972000" indent="-285750">
              <a:spcBef>
                <a:spcPts val="800"/>
              </a:spcBef>
              <a:buFont typeface="Cambria Math" panose="02040503050406030204" pitchFamily="18" charset="0"/>
              <a:buChar char="◽"/>
              <a:defRPr sz="1400"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125776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8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89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2" r:id="rId4"/>
    <p:sldLayoutId id="2147483654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mailto:beausty23@naver.com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s://beausty23.tistory.com/" TargetMode="External"/><Relationship Id="rId10" Type="http://schemas.openxmlformats.org/officeDocument/2006/relationships/image" Target="../media/image8.svg"/><Relationship Id="rId4" Type="http://schemas.openxmlformats.org/officeDocument/2006/relationships/hyperlink" Target="https://github.com/BitnaKeum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eausty23.tistory.com/" TargetMode="External"/><Relationship Id="rId11" Type="http://schemas.openxmlformats.org/officeDocument/2006/relationships/image" Target="../media/image8.svg"/><Relationship Id="rId5" Type="http://schemas.openxmlformats.org/officeDocument/2006/relationships/hyperlink" Target="https://github.com/BitnaKeum" TargetMode="External"/><Relationship Id="rId10" Type="http://schemas.openxmlformats.org/officeDocument/2006/relationships/image" Target="../media/image7.png"/><Relationship Id="rId4" Type="http://schemas.openxmlformats.org/officeDocument/2006/relationships/hyperlink" Target="mailto:beausty23@naver.com" TargetMode="External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eausty23.tistory.com/" TargetMode="External"/><Relationship Id="rId11" Type="http://schemas.openxmlformats.org/officeDocument/2006/relationships/image" Target="../media/image8.svg"/><Relationship Id="rId5" Type="http://schemas.openxmlformats.org/officeDocument/2006/relationships/hyperlink" Target="https://github.com/BitnaKeum" TargetMode="External"/><Relationship Id="rId10" Type="http://schemas.openxmlformats.org/officeDocument/2006/relationships/image" Target="../media/image7.png"/><Relationship Id="rId4" Type="http://schemas.openxmlformats.org/officeDocument/2006/relationships/hyperlink" Target="mailto:beausty23@naver.com" TargetMode="External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mailto:beausty23@naver.com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s://beausty23.tistory.com/" TargetMode="External"/><Relationship Id="rId10" Type="http://schemas.openxmlformats.org/officeDocument/2006/relationships/image" Target="../media/image8.svg"/><Relationship Id="rId4" Type="http://schemas.openxmlformats.org/officeDocument/2006/relationships/hyperlink" Target="https://github.com/BitnaKeum" TargetMode="Externa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FECAAB-C1BF-3681-3FF8-844A9E489467}"/>
              </a:ext>
            </a:extLst>
          </p:cNvPr>
          <p:cNvSpPr txBox="1"/>
          <p:nvPr/>
        </p:nvSpPr>
        <p:spPr>
          <a:xfrm>
            <a:off x="4557919" y="2294938"/>
            <a:ext cx="3076163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PORTFOLIO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79791D-645E-382A-00B8-FC64FBBCA35C}"/>
              </a:ext>
            </a:extLst>
          </p:cNvPr>
          <p:cNvSpPr txBox="1"/>
          <p:nvPr/>
        </p:nvSpPr>
        <p:spPr>
          <a:xfrm>
            <a:off x="4992493" y="4517615"/>
            <a:ext cx="2207014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금빛나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Bitna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Keum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0B807-D914-DCCD-F3BC-75C6469FF9D1}"/>
              </a:ext>
            </a:extLst>
          </p:cNvPr>
          <p:cNvSpPr txBox="1"/>
          <p:nvPr/>
        </p:nvSpPr>
        <p:spPr>
          <a:xfrm>
            <a:off x="4533554" y="3388235"/>
            <a:ext cx="3100528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Machine Learning Engineer</a:t>
            </a:r>
          </a:p>
        </p:txBody>
      </p:sp>
    </p:spTree>
    <p:extLst>
      <p:ext uri="{BB962C8B-B14F-4D97-AF65-F5344CB8AC3E}">
        <p14:creationId xmlns:p14="http://schemas.microsoft.com/office/powerpoint/2010/main" val="49875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D9A8643-8550-3EE9-1F95-1DEFE7BAA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"/>
          <a:stretch/>
        </p:blipFill>
        <p:spPr>
          <a:xfrm>
            <a:off x="7224573" y="1895742"/>
            <a:ext cx="4564206" cy="40470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191FAB-4383-4EC1-825C-48DADCA6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경험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FBC65-98D0-45A2-9085-D41BD1BF5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2" y="977933"/>
            <a:ext cx="8123238" cy="307774"/>
          </a:xfrm>
        </p:spPr>
        <p:txBody>
          <a:bodyPr/>
          <a:lstStyle/>
          <a:p>
            <a:r>
              <a:rPr lang="ko-KR" altLang="en-US" dirty="0"/>
              <a:t>페르소나 기반의 장기 대화를 위한 다각적 </a:t>
            </a:r>
            <a:r>
              <a:rPr lang="ko-KR" altLang="en-US" dirty="0" err="1"/>
              <a:t>어텐션을</a:t>
            </a:r>
            <a:r>
              <a:rPr lang="ko-KR" altLang="en-US" dirty="0"/>
              <a:t> 활용한 생성 모델 </a:t>
            </a:r>
            <a:r>
              <a:rPr lang="en-US" altLang="ko-KR" i="1" dirty="0"/>
              <a:t>(HCLT 2023)</a:t>
            </a:r>
            <a:endParaRPr lang="ko-KR" altLang="en-US" i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ACCBC-ED8F-6EE4-605C-59C9E15E5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61" y="1596670"/>
            <a:ext cx="6844840" cy="1289405"/>
          </a:xfrm>
        </p:spPr>
        <p:txBody>
          <a:bodyPr/>
          <a:lstStyle/>
          <a:p>
            <a:r>
              <a:rPr lang="ko-KR" altLang="en-US" sz="1600" dirty="0"/>
              <a:t>대화와 관련 있는 페르소나 정보를 식별하고 이를 반영해 응답을 생성하는 모델</a:t>
            </a:r>
            <a:endParaRPr lang="en-US" altLang="ko-KR" sz="1600" dirty="0"/>
          </a:p>
          <a:p>
            <a:pPr lvl="1"/>
            <a:r>
              <a:rPr lang="ko-KR" altLang="en-US" sz="1500" dirty="0"/>
              <a:t>목표</a:t>
            </a:r>
            <a:r>
              <a:rPr lang="en-US" altLang="ko-KR" sz="1500" dirty="0"/>
              <a:t>: </a:t>
            </a:r>
            <a:r>
              <a:rPr lang="ko-KR" altLang="en-US" sz="1500" dirty="0"/>
              <a:t>검색 모델 없이 메모리로부터 관련된 페르소나를 찾을 수 있고</a:t>
            </a:r>
            <a:r>
              <a:rPr lang="en-US" altLang="ko-KR" sz="1500" dirty="0"/>
              <a:t>,</a:t>
            </a:r>
            <a:r>
              <a:rPr lang="ko-KR" altLang="en-US" sz="1500" dirty="0"/>
              <a:t> 메모리 참조의 필요 여부를 판단 가능하게 함</a:t>
            </a:r>
            <a:endParaRPr lang="en-US" altLang="ko-KR" sz="1500" dirty="0"/>
          </a:p>
          <a:p>
            <a:pPr lvl="1"/>
            <a:r>
              <a:rPr lang="en-US" altLang="ko-KR" sz="1400" dirty="0"/>
              <a:t>HCLT 2023 </a:t>
            </a:r>
            <a:r>
              <a:rPr lang="ko-KR" altLang="en-US" sz="1400" dirty="0"/>
              <a:t>우수논문상 수상</a:t>
            </a:r>
            <a:endParaRPr lang="en-US" altLang="ko-KR" sz="1400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4296AD14-E9EB-9517-DA4D-59F3E9854E15}"/>
              </a:ext>
            </a:extLst>
          </p:cNvPr>
          <p:cNvSpPr txBox="1">
            <a:spLocks/>
          </p:cNvSpPr>
          <p:nvPr/>
        </p:nvSpPr>
        <p:spPr>
          <a:xfrm>
            <a:off x="432261" y="3168295"/>
            <a:ext cx="6244764" cy="30221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86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720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  <a:lvl4pPr marL="972000" indent="-28575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Cambria Math" panose="02040503050406030204" pitchFamily="18" charset="0"/>
              <a:buChar char="◽"/>
              <a:defRPr sz="1400" kern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Descriptions</a:t>
            </a:r>
            <a:endParaRPr lang="en-US" altLang="ko-KR" sz="1400" dirty="0"/>
          </a:p>
          <a:p>
            <a:pPr lvl="1">
              <a:spcAft>
                <a:spcPts val="300"/>
              </a:spcAft>
            </a:pPr>
            <a:r>
              <a:rPr lang="ko-KR" altLang="en-US" sz="1500" dirty="0"/>
              <a:t>대화와 페르소나 간 심층적인 관계 파악을 위해 </a:t>
            </a:r>
            <a:r>
              <a:rPr lang="en-US" altLang="ko-KR" sz="1500" b="1" dirty="0"/>
              <a:t>sentence-level </a:t>
            </a:r>
            <a:r>
              <a:rPr lang="ko-KR" altLang="en-US" sz="1500" b="1" dirty="0"/>
              <a:t>및 </a:t>
            </a:r>
            <a:r>
              <a:rPr lang="en-US" altLang="ko-KR" sz="1500" b="1" dirty="0"/>
              <a:t>token-level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attention</a:t>
            </a:r>
            <a:r>
              <a:rPr lang="en-US" altLang="ko-KR" sz="1500" dirty="0"/>
              <a:t> </a:t>
            </a:r>
            <a:r>
              <a:rPr lang="ko-KR" altLang="en-US" sz="1500" dirty="0"/>
              <a:t>연산 활용</a:t>
            </a:r>
            <a:endParaRPr lang="en-US" altLang="ko-KR" sz="1500" dirty="0"/>
          </a:p>
          <a:p>
            <a:pPr lvl="1">
              <a:spcAft>
                <a:spcPts val="300"/>
              </a:spcAft>
            </a:pPr>
            <a:r>
              <a:rPr lang="en-US" altLang="ko-KR" sz="1500" dirty="0"/>
              <a:t>Attention weight</a:t>
            </a:r>
            <a:r>
              <a:rPr lang="ko-KR" altLang="en-US" sz="1500" dirty="0"/>
              <a:t>를 기반으로 메모리로부터 </a:t>
            </a:r>
            <a:r>
              <a:rPr lang="ko-KR" altLang="en-US" sz="1500" b="1" dirty="0"/>
              <a:t>관련된 페르소나에 대한 </a:t>
            </a:r>
            <a:r>
              <a:rPr lang="en-US" altLang="ko-KR" sz="1500" b="1" dirty="0"/>
              <a:t>classification</a:t>
            </a:r>
            <a:r>
              <a:rPr lang="en-US" altLang="ko-KR" sz="1500" dirty="0"/>
              <a:t> loss</a:t>
            </a:r>
            <a:r>
              <a:rPr lang="ko-KR" altLang="en-US" sz="1500" dirty="0"/>
              <a:t>를</a:t>
            </a:r>
            <a:r>
              <a:rPr lang="en-US" altLang="ko-KR" sz="1500" dirty="0"/>
              <a:t> </a:t>
            </a:r>
            <a:r>
              <a:rPr lang="ko-KR" altLang="en-US" sz="1500" dirty="0"/>
              <a:t>추가 학습</a:t>
            </a:r>
            <a:endParaRPr lang="en-US" altLang="ko-KR" sz="1500" dirty="0"/>
          </a:p>
          <a:p>
            <a:pPr lvl="1">
              <a:lnSpc>
                <a:spcPct val="150000"/>
              </a:lnSpc>
            </a:pPr>
            <a:r>
              <a:rPr lang="ko-KR" altLang="en-US" sz="1500" b="1" dirty="0"/>
              <a:t>검색 모델을 사용하지 않아</a:t>
            </a:r>
            <a:r>
              <a:rPr lang="ko-KR" altLang="en-US" sz="1500" dirty="0"/>
              <a:t> 추론이 빠르고 효율적</a:t>
            </a:r>
            <a:endParaRPr lang="en-US" altLang="ko-KR" sz="1500" dirty="0"/>
          </a:p>
          <a:p>
            <a:pPr lvl="1">
              <a:lnSpc>
                <a:spcPct val="150000"/>
              </a:lnSpc>
            </a:pPr>
            <a:r>
              <a:rPr lang="ko-KR" altLang="en-US" sz="1500" b="1" dirty="0"/>
              <a:t>장기적인 대화</a:t>
            </a:r>
            <a:r>
              <a:rPr lang="ko-KR" altLang="en-US" sz="1500" dirty="0"/>
              <a:t> 환경에서도 잘 적응하는 것을 확인</a:t>
            </a:r>
            <a:endParaRPr lang="en-US" altLang="ko-KR" sz="15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37E1C1-6106-5E61-919E-7D13ED17BBD4}"/>
              </a:ext>
            </a:extLst>
          </p:cNvPr>
          <p:cNvSpPr/>
          <p:nvPr/>
        </p:nvSpPr>
        <p:spPr>
          <a:xfrm>
            <a:off x="7215048" y="1504950"/>
            <a:ext cx="4681677" cy="476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A5B75C-498C-0D36-71BF-43A4FD91E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24" y="1476376"/>
            <a:ext cx="394273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7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91FAB-4383-4EC1-825C-48DADCA6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경험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FBC65-98D0-45A2-9085-D41BD1BF5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1" y="977933"/>
            <a:ext cx="8781329" cy="307774"/>
          </a:xfrm>
        </p:spPr>
        <p:txBody>
          <a:bodyPr/>
          <a:lstStyle/>
          <a:p>
            <a:r>
              <a:rPr lang="ko-KR" altLang="en-US" dirty="0"/>
              <a:t>오픈 도메인 대화를 위한 </a:t>
            </a:r>
            <a:r>
              <a:rPr lang="ko-KR" altLang="en-US" dirty="0" err="1"/>
              <a:t>노이징된</a:t>
            </a:r>
            <a:r>
              <a:rPr lang="ko-KR" altLang="en-US" dirty="0"/>
              <a:t> 가이드 기반 생성 모델</a:t>
            </a:r>
            <a:r>
              <a:rPr lang="en-US" altLang="ko-KR" dirty="0"/>
              <a:t> </a:t>
            </a:r>
            <a:r>
              <a:rPr lang="en-US" altLang="ko-KR" i="1" dirty="0"/>
              <a:t>(HCLT 2022 &amp; JOK)</a:t>
            </a:r>
            <a:endParaRPr lang="ko-KR" altLang="en-US" i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ACCBC-ED8F-6EE4-605C-59C9E15E5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62" y="1596670"/>
            <a:ext cx="7683038" cy="471967"/>
          </a:xfrm>
        </p:spPr>
        <p:txBody>
          <a:bodyPr/>
          <a:lstStyle/>
          <a:p>
            <a:r>
              <a:rPr lang="ko-KR" altLang="en-US" sz="1600" dirty="0"/>
              <a:t>생성 모델 또는 검색 모델 한쪽에 의존하는 경향을 완화하고 조화롭게 활용하는 대화 모델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948D70-0019-493B-E160-9E7DF263B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49" y="2079007"/>
            <a:ext cx="5911531" cy="2294521"/>
          </a:xfrm>
          <a:prstGeom prst="rect">
            <a:avLst/>
          </a:prstGeom>
        </p:spPr>
      </p:pic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4E95B050-C237-5393-3551-9912CBBE7544}"/>
              </a:ext>
            </a:extLst>
          </p:cNvPr>
          <p:cNvSpPr txBox="1">
            <a:spLocks/>
          </p:cNvSpPr>
          <p:nvPr/>
        </p:nvSpPr>
        <p:spPr>
          <a:xfrm>
            <a:off x="432262" y="3695700"/>
            <a:ext cx="5644687" cy="29103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86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720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  <a:lvl4pPr marL="972000" indent="-28575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Cambria Math" panose="02040503050406030204" pitchFamily="18" charset="0"/>
              <a:buChar char="◽"/>
              <a:defRPr sz="1400" kern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Descriptions</a:t>
            </a:r>
          </a:p>
          <a:p>
            <a:pPr lvl="1"/>
            <a:r>
              <a:rPr lang="ko-KR" altLang="en-US" sz="1500" dirty="0"/>
              <a:t>구축해둔 </a:t>
            </a:r>
            <a:r>
              <a:rPr lang="en-US" altLang="ko-KR" sz="1500" dirty="0"/>
              <a:t>FAISS Index</a:t>
            </a:r>
            <a:r>
              <a:rPr lang="ko-KR" altLang="en-US" sz="1500" dirty="0"/>
              <a:t>로부터 입력 컨텍스트와 유사한 </a:t>
            </a:r>
            <a:r>
              <a:rPr lang="ko-KR" altLang="en-US" sz="1500" dirty="0" err="1"/>
              <a:t>컨텍</a:t>
            </a:r>
            <a:r>
              <a:rPr lang="ko-KR" altLang="en-US" sz="1500" dirty="0"/>
              <a:t>      </a:t>
            </a:r>
            <a:r>
              <a:rPr lang="ko-KR" altLang="en-US" sz="1500" dirty="0" err="1"/>
              <a:t>스트</a:t>
            </a:r>
            <a:r>
              <a:rPr lang="ko-KR" altLang="en-US" sz="1500" dirty="0"/>
              <a:t> 및 응답을 </a:t>
            </a:r>
            <a:r>
              <a:rPr lang="en-US" altLang="ko-KR" sz="1500" dirty="0"/>
              <a:t>k</a:t>
            </a:r>
            <a:r>
              <a:rPr lang="ko-KR" altLang="en-US" sz="1500" dirty="0"/>
              <a:t>개 검색</a:t>
            </a:r>
            <a:endParaRPr lang="en-US" altLang="ko-KR" sz="1500" dirty="0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r>
              <a:rPr lang="ko-KR" altLang="en-US" sz="1500" dirty="0"/>
              <a:t>검색된 응답들에 </a:t>
            </a:r>
            <a:r>
              <a:rPr lang="ko-KR" altLang="en-US" sz="1500" b="1" dirty="0" err="1"/>
              <a:t>노이징</a:t>
            </a:r>
            <a:r>
              <a:rPr lang="ko-KR" altLang="en-US" sz="1500" dirty="0"/>
              <a:t> 기법 적용</a:t>
            </a:r>
            <a:endParaRPr lang="en-US" altLang="ko-KR" sz="1500" dirty="0"/>
          </a:p>
          <a:p>
            <a:pPr lvl="1"/>
            <a:r>
              <a:rPr lang="ko-KR" altLang="en-US" sz="1500" dirty="0"/>
              <a:t>생성 모델의 인코더 입력단에 </a:t>
            </a:r>
            <a:r>
              <a:rPr lang="en-US" altLang="ko-KR" sz="1500" b="1" dirty="0"/>
              <a:t>Utterance</a:t>
            </a:r>
            <a:r>
              <a:rPr lang="en-US" altLang="ko-KR" sz="1500" dirty="0"/>
              <a:t> / </a:t>
            </a:r>
            <a:r>
              <a:rPr lang="en-US" altLang="ko-KR" sz="1500" b="1" dirty="0"/>
              <a:t>Segment</a:t>
            </a:r>
            <a:r>
              <a:rPr lang="en-US" altLang="ko-KR" sz="1500" dirty="0"/>
              <a:t> / </a:t>
            </a:r>
            <a:r>
              <a:rPr lang="en-US" altLang="ko-KR" sz="1500" b="1" dirty="0"/>
              <a:t>Speaker</a:t>
            </a:r>
            <a:r>
              <a:rPr lang="en-US" altLang="ko-KR" sz="1500" dirty="0"/>
              <a:t> </a:t>
            </a:r>
            <a:r>
              <a:rPr lang="en-US" altLang="ko-KR" sz="1500" b="1" dirty="0"/>
              <a:t>embeddings</a:t>
            </a:r>
            <a:r>
              <a:rPr lang="ko-KR" altLang="en-US" sz="1500" dirty="0"/>
              <a:t> 추가</a:t>
            </a:r>
            <a:endParaRPr lang="en-US" altLang="ko-KR" sz="1500" dirty="0"/>
          </a:p>
          <a:p>
            <a:pPr lvl="1"/>
            <a:endParaRPr lang="en-US" altLang="ko-KR" sz="1600" dirty="0"/>
          </a:p>
          <a:p>
            <a:endParaRPr lang="ko-KR" altLang="en-US" sz="1800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51720CBF-5F5D-6C39-35DF-0AE625AF6C8E}"/>
              </a:ext>
            </a:extLst>
          </p:cNvPr>
          <p:cNvSpPr txBox="1">
            <a:spLocks/>
          </p:cNvSpPr>
          <p:nvPr/>
        </p:nvSpPr>
        <p:spPr>
          <a:xfrm>
            <a:off x="432262" y="1963862"/>
            <a:ext cx="5454188" cy="16031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86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720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  <a:lvl4pPr marL="972000" indent="-28575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Cambria Math" panose="02040503050406030204" pitchFamily="18" charset="0"/>
              <a:buChar char="◽"/>
              <a:defRPr sz="1400" kern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500" dirty="0"/>
              <a:t>목표</a:t>
            </a:r>
            <a:r>
              <a:rPr lang="en-US" altLang="ko-KR" sz="1500" dirty="0"/>
              <a:t>: </a:t>
            </a:r>
            <a:r>
              <a:rPr lang="ko-KR" altLang="en-US" sz="1500" dirty="0"/>
              <a:t>검색된 응답을 활용하지 않고 생성 모델에만 의존하거나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검색된 응답을 그대로 복사하여 검색 모델에만 의존하는 문제를 해결</a:t>
            </a:r>
            <a:endParaRPr lang="en-US" altLang="ko-KR" sz="1500" dirty="0"/>
          </a:p>
          <a:p>
            <a:pPr lvl="1">
              <a:spcBef>
                <a:spcPts val="600"/>
              </a:spcBef>
            </a:pPr>
            <a:r>
              <a:rPr lang="en-US" altLang="ko-KR" sz="1400" dirty="0"/>
              <a:t>HCLT 2022 </a:t>
            </a:r>
            <a:r>
              <a:rPr lang="ko-KR" altLang="en-US" sz="1400" dirty="0"/>
              <a:t>우수논문상 수상</a:t>
            </a:r>
            <a:endParaRPr lang="en-US" altLang="ko-KR" sz="1400" dirty="0"/>
          </a:p>
          <a:p>
            <a:pPr lvl="1"/>
            <a:r>
              <a:rPr lang="ko-KR" altLang="en-US" sz="1400" dirty="0"/>
              <a:t>확장하여 정보과학회논문지에 출판</a:t>
            </a:r>
            <a:endParaRPr lang="en-US" altLang="ko-KR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EE99EB-8539-D752-8B5E-28A106B2B6CA}"/>
              </a:ext>
            </a:extLst>
          </p:cNvPr>
          <p:cNvGrpSpPr/>
          <p:nvPr/>
        </p:nvGrpSpPr>
        <p:grpSpPr>
          <a:xfrm>
            <a:off x="6991274" y="4731369"/>
            <a:ext cx="4448077" cy="1659722"/>
            <a:chOff x="7105575" y="5035996"/>
            <a:chExt cx="4021430" cy="150052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E4BFE0-1E6A-BBBA-BCA1-346EF547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5575" y="5035996"/>
              <a:ext cx="4021430" cy="124881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2B4C7-9BD4-E1B2-D09C-2A4653717561}"/>
                </a:ext>
              </a:extLst>
            </p:cNvPr>
            <p:cNvSpPr txBox="1"/>
            <p:nvPr/>
          </p:nvSpPr>
          <p:spPr>
            <a:xfrm>
              <a:off x="8298180" y="6313384"/>
              <a:ext cx="1829347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Encoder</a:t>
              </a:r>
              <a:r>
                <a:rPr lang="ko-KR" altLang="en-US" sz="8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8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Input</a:t>
              </a:r>
              <a:r>
                <a:rPr lang="ko-KR" altLang="en-US" sz="8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8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Representations</a:t>
              </a:r>
              <a:endParaRPr lang="ko-KR" altLang="en-US" sz="8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6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D1792-3B4C-93F6-4BE8-3D85BF5C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경험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29A6AB-8FB8-4DDC-0E06-1A243A8DA5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2" y="977933"/>
            <a:ext cx="4503737" cy="307774"/>
          </a:xfrm>
        </p:spPr>
        <p:txBody>
          <a:bodyPr/>
          <a:lstStyle/>
          <a:p>
            <a:r>
              <a:rPr lang="ko-KR" altLang="en-US" dirty="0" err="1"/>
              <a:t>튜닙</a:t>
            </a:r>
            <a:r>
              <a:rPr lang="en-US" altLang="ko-KR" dirty="0"/>
              <a:t>(</a:t>
            </a:r>
            <a:r>
              <a:rPr lang="en-US" altLang="ko-KR" dirty="0" err="1"/>
              <a:t>TUNiB</a:t>
            </a:r>
            <a:r>
              <a:rPr lang="en-US" altLang="ko-KR" dirty="0"/>
              <a:t>) Data/Software</a:t>
            </a:r>
            <a:r>
              <a:rPr lang="ko-KR" altLang="en-US" dirty="0"/>
              <a:t> </a:t>
            </a:r>
            <a:r>
              <a:rPr lang="en-US" altLang="ko-KR" dirty="0"/>
              <a:t>Engineer</a:t>
            </a:r>
            <a:r>
              <a:rPr lang="ko-KR" altLang="en-US" dirty="0"/>
              <a:t> 인턴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9CB402-B531-DFA6-202F-11C01BDCF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61" y="1596670"/>
            <a:ext cx="7178337" cy="4596310"/>
          </a:xfrm>
        </p:spPr>
        <p:txBody>
          <a:bodyPr/>
          <a:lstStyle/>
          <a:p>
            <a:r>
              <a:rPr lang="ko-KR" altLang="en-US" sz="1600" b="1" dirty="0"/>
              <a:t>페르소나 기반 </a:t>
            </a:r>
            <a:r>
              <a:rPr lang="ko-KR" altLang="en-US" sz="1600" b="1" dirty="0" err="1"/>
              <a:t>챗봇</a:t>
            </a:r>
            <a:r>
              <a:rPr lang="ko-KR" altLang="en-US" sz="1600" b="1" dirty="0"/>
              <a:t> 서비스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마스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코코</a:t>
            </a:r>
            <a:endParaRPr lang="en-US" altLang="ko-KR" sz="1600" dirty="0"/>
          </a:p>
          <a:p>
            <a:pPr lvl="1"/>
            <a:r>
              <a:rPr lang="ko-KR" altLang="en-US" sz="1500" dirty="0"/>
              <a:t>사용자의 만족도를 향상시키기 위해 </a:t>
            </a:r>
            <a:r>
              <a:rPr lang="ko-KR" altLang="en-US" sz="1500" dirty="0" err="1"/>
              <a:t>챗봇의</a:t>
            </a:r>
            <a:r>
              <a:rPr lang="ko-KR" altLang="en-US" sz="1500" dirty="0"/>
              <a:t> 페르소나를 더 견고히 하는 역할 수행</a:t>
            </a:r>
            <a:endParaRPr lang="en-US" altLang="ko-KR" sz="1500" dirty="0"/>
          </a:p>
          <a:p>
            <a:pPr marL="257400" lvl="1" indent="0">
              <a:buNone/>
            </a:pPr>
            <a:endParaRPr lang="en-US" altLang="ko-KR" sz="1400" dirty="0"/>
          </a:p>
          <a:p>
            <a:r>
              <a:rPr lang="en-US" altLang="ko-KR" sz="1600" dirty="0"/>
              <a:t>Descriptions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카카오 </a:t>
            </a:r>
            <a:r>
              <a:rPr lang="en-US" altLang="ko-KR" sz="1500" dirty="0"/>
              <a:t>i </a:t>
            </a:r>
            <a:r>
              <a:rPr lang="ko-KR" altLang="en-US" sz="1500" dirty="0"/>
              <a:t>오픈 </a:t>
            </a:r>
            <a:r>
              <a:rPr lang="ko-KR" altLang="en-US" sz="1500" dirty="0" err="1"/>
              <a:t>빌더에서</a:t>
            </a:r>
            <a:r>
              <a:rPr lang="ko-KR" altLang="en-US" sz="1500" dirty="0"/>
              <a:t> 스킬 서버를 연결해 </a:t>
            </a:r>
            <a:r>
              <a:rPr lang="en-US" altLang="ko-KR" sz="1500" dirty="0"/>
              <a:t>API</a:t>
            </a:r>
            <a:r>
              <a:rPr lang="ko-KR" altLang="en-US" sz="1500" dirty="0"/>
              <a:t>를 통한 </a:t>
            </a:r>
            <a:r>
              <a:rPr lang="ko-KR" altLang="en-US" sz="1500" b="1" dirty="0" err="1"/>
              <a:t>챗봇</a:t>
            </a:r>
            <a:r>
              <a:rPr lang="ko-KR" altLang="en-US" sz="1500" b="1" dirty="0"/>
              <a:t> 세부 기능 구현</a:t>
            </a:r>
            <a:endParaRPr lang="en-US" altLang="ko-KR" sz="1500" b="1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/>
              <a:t>간식 주기</a:t>
            </a:r>
            <a:r>
              <a:rPr lang="en-US" altLang="ko-KR" sz="1200" dirty="0"/>
              <a:t>, </a:t>
            </a:r>
            <a:r>
              <a:rPr lang="ko-KR" altLang="en-US" sz="1200" dirty="0"/>
              <a:t>놀아주기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이름 설정</a:t>
            </a:r>
            <a:r>
              <a:rPr lang="en-US" altLang="ko-KR" sz="1200" dirty="0"/>
              <a:t>, </a:t>
            </a:r>
            <a:r>
              <a:rPr lang="ko-KR" altLang="en-US" sz="1200" dirty="0"/>
              <a:t>대화 피드백</a:t>
            </a:r>
            <a:r>
              <a:rPr lang="en-US" altLang="ko-KR" sz="1200" dirty="0"/>
              <a:t>, </a:t>
            </a:r>
            <a:r>
              <a:rPr lang="ko-KR" altLang="en-US" sz="1200" dirty="0"/>
              <a:t>말 가르치기</a:t>
            </a:r>
            <a:r>
              <a:rPr lang="en-US" altLang="ko-KR" sz="1200" dirty="0"/>
              <a:t>, </a:t>
            </a:r>
            <a:r>
              <a:rPr lang="ko-KR" altLang="en-US" sz="1200" dirty="0"/>
              <a:t>출석체크 등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기획팀과 긴밀하게 교류하며 요청 받은 기능들을 구현</a:t>
            </a:r>
            <a:endParaRPr lang="en-US" altLang="ko-KR" sz="1500" dirty="0"/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Jenkins</a:t>
            </a:r>
            <a:r>
              <a:rPr lang="ko-KR" altLang="en-US" sz="1500" dirty="0"/>
              <a:t>를 통해 배포 환경을 자동화하여 베타 서비스를 진행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68DFDE-5E8B-9D22-1A76-0ADE5EE81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708" y="1577214"/>
            <a:ext cx="1786625" cy="1617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D88B59-31D8-82CF-EF71-92638C434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684" y="3556110"/>
            <a:ext cx="1786625" cy="28834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5896A-8960-30E9-BF3B-13BDCB137AB1}"/>
              </a:ext>
            </a:extLst>
          </p:cNvPr>
          <p:cNvSpPr txBox="1"/>
          <p:nvPr/>
        </p:nvSpPr>
        <p:spPr>
          <a:xfrm>
            <a:off x="10221133" y="3174764"/>
            <a:ext cx="636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간식 주기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49FF1-BE63-634A-AB53-4A87E8509CB1}"/>
              </a:ext>
            </a:extLst>
          </p:cNvPr>
          <p:cNvSpPr txBox="1"/>
          <p:nvPr/>
        </p:nvSpPr>
        <p:spPr>
          <a:xfrm>
            <a:off x="8064007" y="3171966"/>
            <a:ext cx="9829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이름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A0B74-B0B2-6972-69CC-C33081FA4EC9}"/>
              </a:ext>
            </a:extLst>
          </p:cNvPr>
          <p:cNvSpPr txBox="1"/>
          <p:nvPr/>
        </p:nvSpPr>
        <p:spPr>
          <a:xfrm>
            <a:off x="8204890" y="6448855"/>
            <a:ext cx="636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놀아 주기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7651F-31C4-FE95-B472-62D3C670C243}"/>
              </a:ext>
            </a:extLst>
          </p:cNvPr>
          <p:cNvSpPr txBox="1"/>
          <p:nvPr/>
        </p:nvSpPr>
        <p:spPr>
          <a:xfrm>
            <a:off x="10223438" y="6426508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대화 피드백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6282428-087C-2FA0-D6EE-783D1993F48D}"/>
              </a:ext>
            </a:extLst>
          </p:cNvPr>
          <p:cNvGrpSpPr/>
          <p:nvPr/>
        </p:nvGrpSpPr>
        <p:grpSpPr>
          <a:xfrm>
            <a:off x="9667708" y="3910743"/>
            <a:ext cx="1786648" cy="2512637"/>
            <a:chOff x="4034807" y="2855880"/>
            <a:chExt cx="1786648" cy="251263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C03B1DB-404F-274F-6EF7-B8E31C25175F}"/>
                </a:ext>
              </a:extLst>
            </p:cNvPr>
            <p:cNvGrpSpPr/>
            <p:nvPr/>
          </p:nvGrpSpPr>
          <p:grpSpPr>
            <a:xfrm>
              <a:off x="4034807" y="2855880"/>
              <a:ext cx="1786648" cy="2512637"/>
              <a:chOff x="4034807" y="2855880"/>
              <a:chExt cx="1786648" cy="251263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EAED279-D7C3-E5F8-A1E2-3242F83140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6912"/>
              <a:stretch/>
            </p:blipFill>
            <p:spPr>
              <a:xfrm>
                <a:off x="4034808" y="2855880"/>
                <a:ext cx="1786647" cy="2262220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9F799A8-7648-B8D5-7DED-396FF44FD74A}"/>
                  </a:ext>
                </a:extLst>
              </p:cNvPr>
              <p:cNvSpPr/>
              <p:nvPr/>
            </p:nvSpPr>
            <p:spPr>
              <a:xfrm>
                <a:off x="4034807" y="5118100"/>
                <a:ext cx="1786647" cy="250417"/>
              </a:xfrm>
              <a:prstGeom prst="rect">
                <a:avLst/>
              </a:prstGeom>
              <a:solidFill>
                <a:srgbClr val="B2C7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36FB7E4-286B-CE46-7605-58FC266CEBBE}"/>
                </a:ext>
              </a:extLst>
            </p:cNvPr>
            <p:cNvSpPr/>
            <p:nvPr/>
          </p:nvSpPr>
          <p:spPr>
            <a:xfrm>
              <a:off x="4589922" y="5132685"/>
              <a:ext cx="283703" cy="159420"/>
            </a:xfrm>
            <a:prstGeom prst="roundRect">
              <a:avLst>
                <a:gd name="adj" fmla="val 34084"/>
              </a:avLst>
            </a:prstGeom>
            <a:solidFill>
              <a:srgbClr val="FFEB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🦴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307A992-8A73-59BF-D66C-44693B5A6997}"/>
                </a:ext>
              </a:extLst>
            </p:cNvPr>
            <p:cNvSpPr/>
            <p:nvPr/>
          </p:nvSpPr>
          <p:spPr>
            <a:xfrm>
              <a:off x="4997116" y="5132685"/>
              <a:ext cx="283703" cy="159420"/>
            </a:xfrm>
            <a:prstGeom prst="roundRect">
              <a:avLst>
                <a:gd name="adj" fmla="val 38565"/>
              </a:avLst>
            </a:prstGeom>
            <a:solidFill>
              <a:srgbClr val="FFEB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💩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D536BD-F2DC-80B9-FA27-E0EA7EE61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004" y="2245023"/>
            <a:ext cx="1781719" cy="9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4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40712-767F-FE49-6DE8-C1F6EF69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경험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31AB1C-9F36-098A-AF3A-DC4E2622F7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2" y="977933"/>
            <a:ext cx="4808537" cy="307774"/>
          </a:xfrm>
        </p:spPr>
        <p:txBody>
          <a:bodyPr/>
          <a:lstStyle/>
          <a:p>
            <a:r>
              <a:rPr lang="ko-KR" altLang="en-US" dirty="0" err="1"/>
              <a:t>튜닙</a:t>
            </a:r>
            <a:r>
              <a:rPr lang="en-US" altLang="ko-KR" dirty="0"/>
              <a:t>(</a:t>
            </a:r>
            <a:r>
              <a:rPr lang="en-US" altLang="ko-KR" dirty="0" err="1"/>
              <a:t>TUNiB</a:t>
            </a:r>
            <a:r>
              <a:rPr lang="en-US" altLang="ko-KR" dirty="0"/>
              <a:t>) Data/Software</a:t>
            </a:r>
            <a:r>
              <a:rPr lang="ko-KR" altLang="en-US" dirty="0"/>
              <a:t> </a:t>
            </a:r>
            <a:r>
              <a:rPr lang="en-US" altLang="ko-KR" dirty="0"/>
              <a:t>Engineer</a:t>
            </a:r>
            <a:r>
              <a:rPr lang="ko-KR" altLang="en-US" dirty="0"/>
              <a:t> 인턴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73884F-C072-41BF-C9EE-56B03D070D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1600" dirty="0"/>
              <a:t>LLM </a:t>
            </a:r>
            <a:r>
              <a:rPr lang="ko-KR" altLang="en-US" sz="1600" dirty="0"/>
              <a:t>학습 데이터셋 구축을 위한 </a:t>
            </a:r>
            <a:r>
              <a:rPr lang="en-US" altLang="ko-KR" sz="1600" b="1" dirty="0"/>
              <a:t>Web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Crawling</a:t>
            </a:r>
          </a:p>
          <a:p>
            <a:endParaRPr lang="en-US" altLang="ko-KR" sz="1400" dirty="0"/>
          </a:p>
          <a:p>
            <a:r>
              <a:rPr lang="en-US" altLang="ko-KR" sz="1600" dirty="0"/>
              <a:t>Descriptions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블로그</a:t>
            </a:r>
            <a:r>
              <a:rPr lang="en-US" altLang="ko-KR" sz="1500" dirty="0"/>
              <a:t>, </a:t>
            </a:r>
            <a:r>
              <a:rPr lang="ko-KR" altLang="en-US" sz="1500" dirty="0"/>
              <a:t>웹 커뮤니티</a:t>
            </a:r>
            <a:r>
              <a:rPr lang="en-US" altLang="ko-KR" sz="1500" dirty="0"/>
              <a:t>, GitHub</a:t>
            </a:r>
            <a:r>
              <a:rPr lang="ko-KR" altLang="en-US" sz="1500" dirty="0"/>
              <a:t> 등의 다양한 </a:t>
            </a:r>
            <a:r>
              <a:rPr lang="en-US" altLang="ko-KR" sz="1500" dirty="0"/>
              <a:t>crawler</a:t>
            </a:r>
            <a:r>
              <a:rPr lang="ko-KR" altLang="en-US" sz="1500" dirty="0"/>
              <a:t> 제작</a:t>
            </a:r>
            <a:endParaRPr lang="en-US" altLang="ko-KR" sz="1500" dirty="0"/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Multiprocessing</a:t>
            </a:r>
            <a:r>
              <a:rPr lang="ko-KR" altLang="en-US" sz="1500" dirty="0"/>
              <a:t>을 통해 프로세스 효율화</a:t>
            </a:r>
            <a:endParaRPr lang="en-US" altLang="ko-KR" sz="1500" dirty="0"/>
          </a:p>
          <a:p>
            <a:pPr lvl="1">
              <a:lnSpc>
                <a:spcPct val="150000"/>
              </a:lnSpc>
            </a:pPr>
            <a:r>
              <a:rPr lang="en-US" altLang="ko-KR" sz="1500" b="1" dirty="0"/>
              <a:t>600GB</a:t>
            </a:r>
            <a:r>
              <a:rPr lang="en-US" altLang="ko-KR" sz="1500" dirty="0"/>
              <a:t> </a:t>
            </a:r>
            <a:r>
              <a:rPr lang="ko-KR" altLang="en-US" sz="1500" dirty="0"/>
              <a:t>가량의 데이터를</a:t>
            </a:r>
            <a:r>
              <a:rPr lang="en-US" altLang="ko-KR" sz="1500" dirty="0"/>
              <a:t> </a:t>
            </a:r>
            <a:r>
              <a:rPr lang="ko-KR" altLang="en-US" sz="1500" dirty="0"/>
              <a:t>수집 및 </a:t>
            </a:r>
            <a:r>
              <a:rPr lang="ko-KR" altLang="en-US" sz="1500" dirty="0" err="1"/>
              <a:t>전처리</a:t>
            </a:r>
            <a:endParaRPr lang="en-US" altLang="ko-KR" sz="1500" dirty="0"/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수집한 데이터는 </a:t>
            </a:r>
            <a:r>
              <a:rPr lang="en-US" altLang="ko-KR" sz="1500" dirty="0"/>
              <a:t>Polyglot-Ko, </a:t>
            </a:r>
            <a:r>
              <a:rPr lang="en-US" altLang="ko-KR" sz="1500" dirty="0" err="1"/>
              <a:t>TUNiB</a:t>
            </a:r>
            <a:r>
              <a:rPr lang="en-US" altLang="ko-KR" sz="1500" dirty="0"/>
              <a:t>-Electra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/>
              <a:t>모델의 학습에 사용되었음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4397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33DEF-1F82-72E9-3BB9-1B551CD2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경험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262FF-B296-643E-4D9E-58B9BF261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977933"/>
            <a:ext cx="4684712" cy="307774"/>
          </a:xfrm>
        </p:spPr>
        <p:txBody>
          <a:bodyPr/>
          <a:lstStyle/>
          <a:p>
            <a:r>
              <a:rPr lang="ko-KR" altLang="en-US" dirty="0"/>
              <a:t>산학연계</a:t>
            </a:r>
            <a:r>
              <a:rPr lang="en-US" altLang="ko-KR" dirty="0"/>
              <a:t>SW</a:t>
            </a:r>
            <a:r>
              <a:rPr lang="ko-KR" altLang="en-US" dirty="0"/>
              <a:t>프로젝트 </a:t>
            </a:r>
            <a:r>
              <a:rPr lang="en-US" altLang="ko-KR" dirty="0"/>
              <a:t>(with LG, 2020-2021)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823C74-C108-72F0-9B78-8C1C7DCA6612}"/>
              </a:ext>
            </a:extLst>
          </p:cNvPr>
          <p:cNvGrpSpPr/>
          <p:nvPr/>
        </p:nvGrpSpPr>
        <p:grpSpPr>
          <a:xfrm>
            <a:off x="6929470" y="1675229"/>
            <a:ext cx="3763138" cy="1861876"/>
            <a:chOff x="7674909" y="2150476"/>
            <a:chExt cx="4178638" cy="206745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669C25-2A3A-8A57-6BEB-C8C70FC4E3F9}"/>
                </a:ext>
              </a:extLst>
            </p:cNvPr>
            <p:cNvGrpSpPr/>
            <p:nvPr/>
          </p:nvGrpSpPr>
          <p:grpSpPr>
            <a:xfrm>
              <a:off x="7674909" y="2150476"/>
              <a:ext cx="4178638" cy="2067452"/>
              <a:chOff x="7078715" y="1714500"/>
              <a:chExt cx="4613221" cy="228246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7DAB6A9-592D-8A24-4F58-20A5B068F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8715" y="1714500"/>
                <a:ext cx="4613221" cy="2282469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87DAFBB-D914-AA5F-BFE3-8ECA19A0D9D7}"/>
                  </a:ext>
                </a:extLst>
              </p:cNvPr>
              <p:cNvSpPr/>
              <p:nvPr/>
            </p:nvSpPr>
            <p:spPr>
              <a:xfrm>
                <a:off x="11172825" y="1714500"/>
                <a:ext cx="209550" cy="161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B3004F1-E8C5-455E-8E00-09501526D9C9}"/>
                  </a:ext>
                </a:extLst>
              </p:cNvPr>
              <p:cNvSpPr/>
              <p:nvPr/>
            </p:nvSpPr>
            <p:spPr>
              <a:xfrm>
                <a:off x="11172825" y="2855734"/>
                <a:ext cx="209550" cy="161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D8E64DA-5761-1DD4-8E32-9C888798D490}"/>
                </a:ext>
              </a:extLst>
            </p:cNvPr>
            <p:cNvSpPr/>
            <p:nvPr/>
          </p:nvSpPr>
          <p:spPr>
            <a:xfrm>
              <a:off x="9175749" y="3860800"/>
              <a:ext cx="454025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A156F6-B4E1-947C-6485-4D3542A23227}"/>
                </a:ext>
              </a:extLst>
            </p:cNvPr>
            <p:cNvSpPr txBox="1"/>
            <p:nvPr/>
          </p:nvSpPr>
          <p:spPr>
            <a:xfrm>
              <a:off x="9120050" y="3814945"/>
              <a:ext cx="579028" cy="21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패턴 합성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588087-7459-5855-270A-E13C0E36F2B1}"/>
              </a:ext>
            </a:extLst>
          </p:cNvPr>
          <p:cNvSpPr txBox="1"/>
          <p:nvPr/>
        </p:nvSpPr>
        <p:spPr>
          <a:xfrm>
            <a:off x="6753581" y="5466298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Results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7A661D3-11D6-6713-4A98-B89F9F8A0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84"/>
          <a:stretch/>
        </p:blipFill>
        <p:spPr>
          <a:xfrm>
            <a:off x="7851783" y="5703584"/>
            <a:ext cx="2875350" cy="905537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E99DF-1375-1595-B0B3-6B8CD024B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61" y="1596670"/>
            <a:ext cx="5858412" cy="4596310"/>
          </a:xfrm>
        </p:spPr>
        <p:txBody>
          <a:bodyPr/>
          <a:lstStyle/>
          <a:p>
            <a:r>
              <a:rPr lang="en-US" altLang="ko-KR" sz="1600" dirty="0"/>
              <a:t>GAN</a:t>
            </a:r>
            <a:r>
              <a:rPr lang="ko-KR" altLang="en-US" sz="1600" dirty="0"/>
              <a:t> 기반 의류 디자인 프로그램 개발</a:t>
            </a:r>
            <a:endParaRPr lang="en-US" altLang="ko-KR" sz="1600" dirty="0"/>
          </a:p>
          <a:p>
            <a:pPr lvl="1"/>
            <a:r>
              <a:rPr lang="ko-KR" altLang="en-US" sz="1500" dirty="0"/>
              <a:t>목표</a:t>
            </a:r>
            <a:r>
              <a:rPr lang="en-US" altLang="ko-KR" sz="1500" dirty="0"/>
              <a:t>: </a:t>
            </a:r>
            <a:r>
              <a:rPr lang="ko-KR" altLang="en-US" sz="1500" dirty="0"/>
              <a:t>의류 이미지에서 </a:t>
            </a:r>
            <a:r>
              <a:rPr lang="en-US" altLang="ko-KR" sz="1500" dirty="0"/>
              <a:t>GAN </a:t>
            </a:r>
            <a:r>
              <a:rPr lang="ko-KR" altLang="en-US" sz="1500" dirty="0"/>
              <a:t>모델의 성능 저하 문제를 해결하고</a:t>
            </a:r>
            <a:r>
              <a:rPr lang="en-US" altLang="ko-KR" sz="1500" dirty="0"/>
              <a:t>,    </a:t>
            </a:r>
            <a:r>
              <a:rPr lang="ko-KR" altLang="en-US" sz="1500" dirty="0"/>
              <a:t>의류 디자인에 대한 접근성을 높임</a:t>
            </a:r>
            <a:endParaRPr lang="en-US" altLang="ko-KR" sz="15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인공지능 활용 아이디어 공모전 </a:t>
            </a:r>
            <a:r>
              <a:rPr lang="ko-KR" altLang="en-US" sz="1400" dirty="0" err="1"/>
              <a:t>총장상</a:t>
            </a:r>
            <a:r>
              <a:rPr lang="ko-KR" altLang="en-US" sz="1400" dirty="0"/>
              <a:t> 수상</a:t>
            </a:r>
            <a:endParaRPr lang="en-US" altLang="ko-KR" sz="1600" dirty="0"/>
          </a:p>
          <a:p>
            <a:pPr>
              <a:spcBef>
                <a:spcPts val="1800"/>
              </a:spcBef>
            </a:pPr>
            <a:r>
              <a:rPr lang="en-US" altLang="ko-KR" sz="1600" dirty="0"/>
              <a:t>Descriptions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Mask R-CNN </a:t>
            </a:r>
            <a:r>
              <a:rPr lang="ko-KR" altLang="en-US" sz="1500" dirty="0"/>
              <a:t>모델을 통해 의류 영역을 </a:t>
            </a:r>
            <a:r>
              <a:rPr lang="en-US" altLang="ko-KR" sz="1500" dirty="0"/>
              <a:t>segmentation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추출된 의류 영역에 </a:t>
            </a:r>
            <a:r>
              <a:rPr lang="en-US" altLang="ko-KR" sz="1500" dirty="0" err="1"/>
              <a:t>StarGAN</a:t>
            </a:r>
            <a:r>
              <a:rPr lang="en-US" altLang="ko-KR" sz="1500" dirty="0"/>
              <a:t> </a:t>
            </a:r>
            <a:r>
              <a:rPr lang="ko-KR" altLang="en-US" sz="1500" dirty="0"/>
              <a:t>모델을 활용해 다양한 </a:t>
            </a:r>
            <a:r>
              <a:rPr lang="ko-KR" altLang="en-US" sz="1500" b="1" dirty="0"/>
              <a:t>의류 패턴 합성</a:t>
            </a:r>
            <a:endParaRPr lang="en-US" altLang="ko-KR" sz="1500" b="1" dirty="0"/>
          </a:p>
          <a:p>
            <a:pPr lvl="1">
              <a:lnSpc>
                <a:spcPct val="150000"/>
              </a:lnSpc>
            </a:pPr>
            <a:r>
              <a:rPr lang="en-US" altLang="ko-KR" sz="1500" dirty="0" err="1"/>
              <a:t>StarGAN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아키텍쳐를</a:t>
            </a:r>
            <a:r>
              <a:rPr lang="ko-KR" altLang="en-US" sz="1500" dirty="0"/>
              <a:t> 개선하여 </a:t>
            </a:r>
            <a:r>
              <a:rPr lang="ko-KR" altLang="en-US" sz="1500" b="1" dirty="0"/>
              <a:t>파라미터 수 </a:t>
            </a:r>
            <a:r>
              <a:rPr lang="en-US" altLang="ko-KR" sz="1500" b="1" dirty="0"/>
              <a:t>35% </a:t>
            </a:r>
            <a:r>
              <a:rPr lang="ko-KR" altLang="en-US" sz="1500" b="1" dirty="0"/>
              <a:t>경량화</a:t>
            </a:r>
            <a:endParaRPr lang="en-US" altLang="ko-KR" sz="1500" b="1" dirty="0"/>
          </a:p>
          <a:p>
            <a:pPr>
              <a:spcBef>
                <a:spcPts val="1800"/>
              </a:spcBef>
            </a:pPr>
            <a:r>
              <a:rPr lang="ko-KR" altLang="en-US" sz="1600" dirty="0"/>
              <a:t>역할</a:t>
            </a:r>
            <a:endParaRPr lang="en-US" altLang="ko-KR" sz="1600" dirty="0"/>
          </a:p>
          <a:p>
            <a:pPr lvl="1">
              <a:lnSpc>
                <a:spcPct val="130000"/>
              </a:lnSpc>
            </a:pPr>
            <a:r>
              <a:rPr lang="ko-KR" altLang="en-US" sz="1400" dirty="0"/>
              <a:t>팀장으로서 프로젝트 총괄</a:t>
            </a:r>
            <a:endParaRPr lang="en-US" altLang="ko-KR" sz="1400" dirty="0"/>
          </a:p>
          <a:p>
            <a:pPr lvl="1">
              <a:lnSpc>
                <a:spcPct val="130000"/>
              </a:lnSpc>
            </a:pPr>
            <a:r>
              <a:rPr lang="en-US" altLang="ko-KR" sz="1400" dirty="0" err="1"/>
              <a:t>StarGAN</a:t>
            </a:r>
            <a:r>
              <a:rPr lang="en-US" altLang="ko-KR" sz="1400" dirty="0"/>
              <a:t> </a:t>
            </a:r>
            <a:r>
              <a:rPr lang="ko-KR" altLang="en-US" sz="1400" dirty="0"/>
              <a:t>모델 </a:t>
            </a:r>
            <a:r>
              <a:rPr lang="ko-KR" altLang="en-US" sz="1400" dirty="0" err="1"/>
              <a:t>아키텍쳐</a:t>
            </a:r>
            <a:r>
              <a:rPr lang="ko-KR" altLang="en-US" sz="1400" dirty="0"/>
              <a:t> 개선 및 </a:t>
            </a:r>
            <a:r>
              <a:rPr lang="en-US" altLang="ko-KR" sz="1400" dirty="0"/>
              <a:t>fine-tuning</a:t>
            </a:r>
          </a:p>
          <a:p>
            <a:pPr lvl="1">
              <a:lnSpc>
                <a:spcPct val="130000"/>
              </a:lnSpc>
            </a:pPr>
            <a:r>
              <a:rPr lang="ko-KR" altLang="en-US" sz="1400" dirty="0"/>
              <a:t>이미지 데이터를 웹 </a:t>
            </a:r>
            <a:r>
              <a:rPr lang="ko-KR" altLang="en-US" sz="1400" dirty="0" err="1"/>
              <a:t>크롤링</a:t>
            </a:r>
            <a:r>
              <a:rPr lang="ko-KR" altLang="en-US" sz="1400" dirty="0"/>
              <a:t> 및 정제</a:t>
            </a:r>
            <a:endParaRPr lang="en-US" altLang="ko-KR" sz="14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5E6FA0D-C8E6-CB2C-62AD-72D0FECFB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875" y="3822812"/>
            <a:ext cx="4789624" cy="15079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0CC686D-A363-0B93-E301-CD1AA04D6549}"/>
              </a:ext>
            </a:extLst>
          </p:cNvPr>
          <p:cNvSpPr txBox="1"/>
          <p:nvPr/>
        </p:nvSpPr>
        <p:spPr>
          <a:xfrm>
            <a:off x="6826830" y="1475663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System Overview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5443F-DD0D-23F5-3115-C6A6AC51B04B}"/>
              </a:ext>
            </a:extLst>
          </p:cNvPr>
          <p:cNvSpPr txBox="1"/>
          <p:nvPr/>
        </p:nvSpPr>
        <p:spPr>
          <a:xfrm>
            <a:off x="6767105" y="3603493"/>
            <a:ext cx="1497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Improved Architecture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7AE0F31-9450-1F69-7EC6-344DF710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679"/>
          <a:stretch/>
        </p:blipFill>
        <p:spPr>
          <a:xfrm>
            <a:off x="7291866" y="5703584"/>
            <a:ext cx="373220" cy="905537"/>
          </a:xfrm>
          <a:prstGeom prst="rect">
            <a:avLst/>
          </a:prstGeom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6FF0A79-0734-C26C-FF20-DE072194E330}"/>
              </a:ext>
            </a:extLst>
          </p:cNvPr>
          <p:cNvSpPr/>
          <p:nvPr/>
        </p:nvSpPr>
        <p:spPr>
          <a:xfrm>
            <a:off x="7684295" y="6302668"/>
            <a:ext cx="131688" cy="127794"/>
          </a:xfrm>
          <a:prstGeom prst="rightArrow">
            <a:avLst>
              <a:gd name="adj1" fmla="val 50000"/>
              <a:gd name="adj2" fmla="val 4254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AA19750-9D6C-5803-0E91-C182ECCEECA2}"/>
              </a:ext>
            </a:extLst>
          </p:cNvPr>
          <p:cNvSpPr/>
          <p:nvPr/>
        </p:nvSpPr>
        <p:spPr>
          <a:xfrm>
            <a:off x="9485631" y="4413470"/>
            <a:ext cx="223763" cy="15376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840E1DD3-A3D7-5F64-6B1D-C6489691F3A2}"/>
              </a:ext>
            </a:extLst>
          </p:cNvPr>
          <p:cNvSpPr/>
          <p:nvPr/>
        </p:nvSpPr>
        <p:spPr>
          <a:xfrm>
            <a:off x="7684295" y="5941315"/>
            <a:ext cx="131688" cy="127794"/>
          </a:xfrm>
          <a:prstGeom prst="rightArrow">
            <a:avLst>
              <a:gd name="adj1" fmla="val 50000"/>
              <a:gd name="adj2" fmla="val 4254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33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9CD49-D4A3-B451-CBDA-7F481E3A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경험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7B363-E20E-DE68-A474-3E35917BF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중심대학 공동 </a:t>
            </a:r>
            <a:r>
              <a:rPr lang="ko-KR" altLang="en-US" dirty="0" err="1"/>
              <a:t>해커톤</a:t>
            </a:r>
            <a:r>
              <a:rPr lang="ko-KR" altLang="en-US" dirty="0"/>
              <a:t> </a:t>
            </a:r>
            <a:r>
              <a:rPr lang="en-US" altLang="ko-KR" dirty="0"/>
              <a:t>(2021)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7732D4-7084-DFA5-E968-379234FCC3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60" y="1596670"/>
            <a:ext cx="5339889" cy="4596310"/>
          </a:xfrm>
        </p:spPr>
        <p:txBody>
          <a:bodyPr/>
          <a:lstStyle/>
          <a:p>
            <a:r>
              <a:rPr lang="en-US" altLang="ko-KR" sz="1600" dirty="0"/>
              <a:t>Thanks For Today – </a:t>
            </a:r>
            <a:r>
              <a:rPr lang="ko-KR" altLang="en-US" sz="1600" dirty="0"/>
              <a:t>나를 알려주는 스마트한 다이어리</a:t>
            </a:r>
            <a:endParaRPr lang="en-US" altLang="ko-KR" sz="1600" dirty="0"/>
          </a:p>
          <a:p>
            <a:pPr marL="257400" lvl="1" indent="0">
              <a:buNone/>
            </a:pPr>
            <a:endParaRPr lang="en-US" altLang="ko-KR" sz="1400" dirty="0"/>
          </a:p>
          <a:p>
            <a:r>
              <a:rPr lang="en-US" altLang="ko-KR" sz="1600" dirty="0"/>
              <a:t>Descriptions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자신에 대해 더 알아갈 수 있는 </a:t>
            </a:r>
            <a:r>
              <a:rPr lang="en-US" altLang="ko-KR" sz="1500" dirty="0"/>
              <a:t>all-in-one</a:t>
            </a:r>
            <a:r>
              <a:rPr lang="ko-KR" altLang="en-US" sz="1500" dirty="0"/>
              <a:t> 다이어리 플랫폼</a:t>
            </a:r>
            <a:endParaRPr lang="en-US" altLang="ko-KR" sz="1500" dirty="0"/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ko-KR" altLang="en-US" sz="1500" dirty="0"/>
              <a:t>작성한 일기로부터 중요한 문장과 키워드를 추출해 보여줌</a:t>
            </a:r>
            <a:endParaRPr lang="en-US" altLang="ko-KR" sz="1500" dirty="0"/>
          </a:p>
          <a:p>
            <a:pPr lvl="1">
              <a:spcAft>
                <a:spcPts val="600"/>
              </a:spcAft>
            </a:pPr>
            <a:r>
              <a:rPr lang="ko-KR" altLang="en-US" sz="1500" dirty="0"/>
              <a:t>전체 일기로부터 자주 사용된 키워드를 </a:t>
            </a:r>
            <a:r>
              <a:rPr lang="en-US" altLang="ko-KR" sz="1500" dirty="0" err="1"/>
              <a:t>wordcloud</a:t>
            </a:r>
            <a:r>
              <a:rPr lang="ko-KR" altLang="en-US" sz="1500" dirty="0"/>
              <a:t>로 시각화함으로써 개인의 관심사를 파악 가능</a:t>
            </a:r>
            <a:endParaRPr lang="en-US" altLang="ko-KR" sz="1500" dirty="0"/>
          </a:p>
          <a:p>
            <a:pPr>
              <a:spcBef>
                <a:spcPts val="1200"/>
              </a:spcBef>
            </a:pPr>
            <a:r>
              <a:rPr lang="ko-KR" altLang="en-US" sz="1600" dirty="0"/>
              <a:t>역할</a:t>
            </a:r>
            <a:endParaRPr lang="en-US" altLang="ko-KR" sz="1600" dirty="0"/>
          </a:p>
          <a:p>
            <a:pPr lvl="1"/>
            <a:r>
              <a:rPr lang="en-US" altLang="ko-KR" sz="1400" dirty="0"/>
              <a:t>NLP </a:t>
            </a:r>
            <a:r>
              <a:rPr lang="ko-KR" altLang="en-US" sz="1400" dirty="0"/>
              <a:t>기술 적용 및 </a:t>
            </a:r>
            <a:r>
              <a:rPr lang="en-US" altLang="ko-KR" sz="1400" dirty="0"/>
              <a:t>Back-end </a:t>
            </a:r>
            <a:r>
              <a:rPr lang="ko-KR" altLang="en-US" sz="1400" dirty="0"/>
              <a:t>개발</a:t>
            </a:r>
            <a:endParaRPr lang="en-US" altLang="ko-KR" sz="1400" dirty="0"/>
          </a:p>
        </p:txBody>
      </p:sp>
      <p:pic>
        <p:nvPicPr>
          <p:cNvPr id="6" name="그림 5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51418E5A-1F44-7B4A-0CE7-2092F4989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"/>
          <a:stretch/>
        </p:blipFill>
        <p:spPr>
          <a:xfrm>
            <a:off x="6736557" y="1843140"/>
            <a:ext cx="4400465" cy="2480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5C2EA3-CC49-6902-F61E-3470A9038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8" r="14157" b="16535"/>
          <a:stretch/>
        </p:blipFill>
        <p:spPr>
          <a:xfrm>
            <a:off x="6756798" y="4524655"/>
            <a:ext cx="3101578" cy="15713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0B2FF7F-95F1-1F79-AB42-358C716DE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3621" y="4524655"/>
            <a:ext cx="1257077" cy="15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3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AE10624-2604-82EB-5AD5-B54D4DCB7855}"/>
              </a:ext>
            </a:extLst>
          </p:cNvPr>
          <p:cNvSpPr/>
          <p:nvPr/>
        </p:nvSpPr>
        <p:spPr>
          <a:xfrm>
            <a:off x="4036785" y="2449252"/>
            <a:ext cx="180000" cy="180000"/>
          </a:xfrm>
          <a:prstGeom prst="ellipse">
            <a:avLst/>
          </a:prstGeom>
          <a:solidFill>
            <a:srgbClr val="C1D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355392-0497-85D7-CF70-3D4AEA9DFF08}"/>
              </a:ext>
            </a:extLst>
          </p:cNvPr>
          <p:cNvSpPr/>
          <p:nvPr/>
        </p:nvSpPr>
        <p:spPr>
          <a:xfrm>
            <a:off x="4036785" y="3211242"/>
            <a:ext cx="180000" cy="180000"/>
          </a:xfrm>
          <a:prstGeom prst="ellipse">
            <a:avLst/>
          </a:prstGeom>
          <a:solidFill>
            <a:srgbClr val="C1D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619964A-2D5E-A8D0-949C-AC95DDF5C94B}"/>
              </a:ext>
            </a:extLst>
          </p:cNvPr>
          <p:cNvSpPr/>
          <p:nvPr/>
        </p:nvSpPr>
        <p:spPr>
          <a:xfrm>
            <a:off x="4036785" y="3973232"/>
            <a:ext cx="180000" cy="180000"/>
          </a:xfrm>
          <a:prstGeom prst="ellipse">
            <a:avLst/>
          </a:prstGeom>
          <a:solidFill>
            <a:srgbClr val="C1D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2CF2BDA-51D0-4FA2-5036-A483D69F119B}"/>
              </a:ext>
            </a:extLst>
          </p:cNvPr>
          <p:cNvSpPr/>
          <p:nvPr/>
        </p:nvSpPr>
        <p:spPr>
          <a:xfrm>
            <a:off x="4036785" y="4735222"/>
            <a:ext cx="180000" cy="180000"/>
          </a:xfrm>
          <a:prstGeom prst="ellipse">
            <a:avLst/>
          </a:prstGeom>
          <a:solidFill>
            <a:srgbClr val="C1D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28454-AA6E-A0E1-BF2D-7E4006E5FBE7}"/>
              </a:ext>
            </a:extLst>
          </p:cNvPr>
          <p:cNvSpPr txBox="1"/>
          <p:nvPr/>
        </p:nvSpPr>
        <p:spPr>
          <a:xfrm>
            <a:off x="4642711" y="2057476"/>
            <a:ext cx="2362826" cy="295645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소개 및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지원 동기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연구 경험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경험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09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6F24D-F68A-769A-C6D4-EF765519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A21765-58D3-67B1-741C-06B2DEB96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6A1DB-0EE7-AD3B-50CC-10BD2E45B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4675" y="1647824"/>
            <a:ext cx="8523489" cy="4468955"/>
          </a:xfrm>
          <a:ln>
            <a:noFill/>
          </a:ln>
        </p:spPr>
        <p:txBody>
          <a:bodyPr/>
          <a:lstStyle/>
          <a:p>
            <a:r>
              <a:rPr lang="en-US" altLang="ko-KR" sz="1800" b="1" dirty="0"/>
              <a:t>Research Interests</a:t>
            </a:r>
          </a:p>
          <a:p>
            <a:pPr lvl="1"/>
            <a:r>
              <a:rPr lang="en-US" altLang="ko-KR" sz="1600" dirty="0"/>
              <a:t>NLP, Dialogue Model, Generative AI, LLM</a:t>
            </a:r>
          </a:p>
          <a:p>
            <a:pPr>
              <a:spcBef>
                <a:spcPts val="1200"/>
              </a:spcBef>
            </a:pPr>
            <a:r>
              <a:rPr lang="en-US" altLang="ko-KR" sz="1800" b="1" dirty="0"/>
              <a:t>Education</a:t>
            </a:r>
            <a:endParaRPr lang="en-US" altLang="ko-KR" sz="1600" dirty="0"/>
          </a:p>
          <a:p>
            <a:pPr lvl="1"/>
            <a:r>
              <a:rPr lang="en-US" altLang="ko-KR" sz="1400" dirty="0"/>
              <a:t>2024.02  </a:t>
            </a:r>
            <a:r>
              <a:rPr lang="ko-KR" altLang="en-US" sz="1400" dirty="0"/>
              <a:t>건국대학교 인공지능학과 석사 졸업 예정 </a:t>
            </a:r>
            <a:r>
              <a:rPr lang="en-US" altLang="ko-KR" sz="1300" dirty="0"/>
              <a:t>(GPA: 4.37 / 4.5)</a:t>
            </a:r>
          </a:p>
          <a:p>
            <a:pPr lvl="1"/>
            <a:r>
              <a:rPr lang="en-US" altLang="ko-KR" sz="1400" dirty="0"/>
              <a:t>2022.02  </a:t>
            </a:r>
            <a:r>
              <a:rPr lang="ko-KR" altLang="en-US" sz="1400" dirty="0"/>
              <a:t>광운대학교 컴퓨터정보공학부 학사 졸업 </a:t>
            </a:r>
            <a:r>
              <a:rPr lang="en-US" altLang="ko-KR" sz="1300" dirty="0"/>
              <a:t>(GPA: 4.16 / 4.5)</a:t>
            </a:r>
          </a:p>
          <a:p>
            <a:pPr>
              <a:spcBef>
                <a:spcPts val="1200"/>
              </a:spcBef>
            </a:pPr>
            <a:r>
              <a:rPr lang="en-US" altLang="ko-KR" sz="1800" b="1" dirty="0"/>
              <a:t>Work Experiences</a:t>
            </a:r>
          </a:p>
          <a:p>
            <a:pPr lvl="1"/>
            <a:r>
              <a:rPr lang="en-US" altLang="ko-KR" sz="1400" dirty="0"/>
              <a:t>2021.07 – 2022.01  </a:t>
            </a:r>
            <a:r>
              <a:rPr lang="ko-KR" altLang="en-US" sz="1400" dirty="0" err="1"/>
              <a:t>튜닙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TUNiB</a:t>
            </a:r>
            <a:r>
              <a:rPr lang="en-US" altLang="ko-KR" sz="1400" dirty="0"/>
              <a:t>) Data/Software Engineer</a:t>
            </a:r>
            <a:r>
              <a:rPr lang="ko-KR" altLang="en-US" sz="1400" dirty="0"/>
              <a:t> 인턴</a:t>
            </a:r>
            <a:endParaRPr lang="en-US" altLang="ko-KR" sz="1400" dirty="0"/>
          </a:p>
          <a:p>
            <a:pPr lvl="1"/>
            <a:r>
              <a:rPr lang="en-US" altLang="ko-KR" sz="1400" dirty="0"/>
              <a:t>2019.09 – 2020.02  GNC Solution </a:t>
            </a:r>
            <a:r>
              <a:rPr lang="ko-KR" altLang="en-US" sz="1400" dirty="0"/>
              <a:t>인턴</a:t>
            </a:r>
            <a:endParaRPr lang="en-US" altLang="ko-KR" sz="1400" dirty="0"/>
          </a:p>
          <a:p>
            <a:pPr>
              <a:spcBef>
                <a:spcPts val="1200"/>
              </a:spcBef>
            </a:pPr>
            <a:r>
              <a:rPr lang="en-US" altLang="ko-KR" sz="1800" b="1" dirty="0"/>
              <a:t>Skills</a:t>
            </a:r>
          </a:p>
          <a:p>
            <a:pPr lvl="1"/>
            <a:r>
              <a:rPr lang="en-US" altLang="ko-KR" sz="1400" dirty="0"/>
              <a:t>Programming Language: Python (Skilled), C, Java, JavaScript, SQL</a:t>
            </a:r>
          </a:p>
          <a:p>
            <a:pPr lvl="1"/>
            <a:r>
              <a:rPr lang="en-US" altLang="ko-KR" sz="1400" dirty="0"/>
              <a:t>Deep Learning Framework: </a:t>
            </a:r>
            <a:r>
              <a:rPr lang="en-US" altLang="ko-KR" sz="1400" dirty="0" err="1"/>
              <a:t>PyTorch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Tensorflow</a:t>
            </a:r>
            <a:endParaRPr lang="en-US" altLang="ko-KR" sz="1400" dirty="0"/>
          </a:p>
        </p:txBody>
      </p:sp>
      <p:pic>
        <p:nvPicPr>
          <p:cNvPr id="6" name="그림 5" descr="사람, 의류, 인간의 얼굴, 앞머리이(가) 표시된 사진&#10;&#10;자동 생성된 설명">
            <a:extLst>
              <a:ext uri="{FF2B5EF4-FFF2-40B4-BE49-F238E27FC236}">
                <a16:creationId xmlns:a16="http://schemas.microsoft.com/office/drawing/2014/main" id="{3CCA05DB-1E2C-46DF-1311-646A3AECD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7" y="1596670"/>
            <a:ext cx="1575928" cy="21012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FCFE92-6A8D-758A-1ADA-EB0037A11E1C}"/>
              </a:ext>
            </a:extLst>
          </p:cNvPr>
          <p:cNvGrpSpPr/>
          <p:nvPr/>
        </p:nvGrpSpPr>
        <p:grpSpPr>
          <a:xfrm>
            <a:off x="538622" y="3976230"/>
            <a:ext cx="2220870" cy="1586973"/>
            <a:chOff x="398505" y="3828662"/>
            <a:chExt cx="2220870" cy="1586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922DCB-17EC-5130-F4FC-F40568FC0310}"/>
                </a:ext>
              </a:extLst>
            </p:cNvPr>
            <p:cNvSpPr txBox="1"/>
            <p:nvPr/>
          </p:nvSpPr>
          <p:spPr>
            <a:xfrm>
              <a:off x="398505" y="3828662"/>
              <a:ext cx="2220870" cy="1586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600" b="1" dirty="0">
                  <a:solidFill>
                    <a:srgbClr val="0051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+82-10-3446-3606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beausty23@naver.com</a:t>
              </a:r>
              <a:endPara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Tech Blog</a:t>
              </a:r>
              <a:endPara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240C65A-55AD-ED45-D943-66C4F3FDD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097" y="4302920"/>
              <a:ext cx="135434" cy="135434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07F1276-2D10-47B2-0358-574D8B26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3394" y="4871783"/>
              <a:ext cx="187899" cy="187899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C9E22EF3-EFED-52F9-1F6C-7FBBDBDB0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374" y="5177811"/>
              <a:ext cx="168232" cy="1682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4D3F7FF-6AC2-2286-384D-E4C706C0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500522" y="4595424"/>
              <a:ext cx="145441" cy="14544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E84AAE-EEE7-BC58-0F31-F188E7949DD6}"/>
              </a:ext>
            </a:extLst>
          </p:cNvPr>
          <p:cNvSpPr txBox="1"/>
          <p:nvPr/>
        </p:nvSpPr>
        <p:spPr>
          <a:xfrm>
            <a:off x="493755" y="3868335"/>
            <a:ext cx="233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금빛나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Bitna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Keum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698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6F24D-F68A-769A-C6D4-EF765519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A21765-58D3-67B1-741C-06B2DEB96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6A1DB-0EE7-AD3B-50CC-10BD2E45B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4675" y="1596670"/>
            <a:ext cx="8583569" cy="4596310"/>
          </a:xfrm>
          <a:ln>
            <a:noFill/>
          </a:ln>
        </p:spPr>
        <p:txBody>
          <a:bodyPr/>
          <a:lstStyle/>
          <a:p>
            <a:r>
              <a:rPr lang="en-US" altLang="ko-KR" sz="1800" b="1" dirty="0"/>
              <a:t>Publications</a:t>
            </a:r>
          </a:p>
          <a:p>
            <a:pPr lvl="1">
              <a:lnSpc>
                <a:spcPct val="100000"/>
              </a:lnSpc>
            </a:pPr>
            <a:r>
              <a:rPr lang="en-US" altLang="ko-KR" sz="1600" b="1" dirty="0"/>
              <a:t>International Journals</a:t>
            </a:r>
          </a:p>
          <a:p>
            <a:pPr marL="491400" lvl="2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  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Bitna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Keum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Juoh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Sun,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Seongheum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Park,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Woojin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Lee, and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Harksoo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Kim, “Chatbot Identifying Personas with Low-Cost Data Transformation”,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Review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for 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Electronics (SI: Emerging Theory and Applications in NLP)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2024.</a:t>
            </a:r>
            <a:endParaRPr lang="en-US" altLang="ko-KR" sz="1600" b="1" dirty="0"/>
          </a:p>
          <a:p>
            <a:pPr lvl="1">
              <a:lnSpc>
                <a:spcPct val="100000"/>
              </a:lnSpc>
            </a:pPr>
            <a:r>
              <a:rPr lang="en-US" altLang="ko-KR" sz="1600" b="1" dirty="0"/>
              <a:t>International Conferences</a:t>
            </a:r>
          </a:p>
          <a:p>
            <a:pPr marL="491400" lvl="2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  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Bitna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Keum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Hongjin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Kim,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Jinxia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Huang,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Ohwoog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Kwon, and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Harksoo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Kim, “Cost-Effective Data Synthesis Framework for Long-Term Personalized Conversations”,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Review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for 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LREC-COLING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2024.</a:t>
            </a:r>
            <a:endParaRPr lang="en-US" altLang="ko-KR" sz="1600" b="1" dirty="0"/>
          </a:p>
          <a:p>
            <a:pPr lvl="1">
              <a:lnSpc>
                <a:spcPct val="100000"/>
              </a:lnSpc>
            </a:pPr>
            <a:r>
              <a:rPr lang="en-US" altLang="ko-KR" sz="1600" b="1" dirty="0"/>
              <a:t>Domestic Journals</a:t>
            </a:r>
          </a:p>
          <a:p>
            <a:pPr marL="491400" lvl="2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 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금빛나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김홍진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황금하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권오욱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김학수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가이드 응답의 노이즈 제거 학습을 통한 개선된 오픈 도메인 대화 생성 모델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”, </a:t>
            </a:r>
            <a:r>
              <a:rPr lang="ko-KR" altLang="en-US" sz="1200" i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정보과학회논문지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pt-BR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vol. 50, no. 10, pp. 851-858, 2023. </a:t>
            </a:r>
            <a:r>
              <a:rPr lang="pt-BR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(DOI: 10.5626/JOK.2023.50.10.851)</a:t>
            </a:r>
            <a:endParaRPr lang="en-US" altLang="ko-KR" sz="12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b="1" dirty="0"/>
              <a:t>Domestic Conferences</a:t>
            </a:r>
          </a:p>
          <a:p>
            <a:pPr marL="491400" lvl="2" indent="0">
              <a:lnSpc>
                <a:spcPct val="100000"/>
              </a:lnSpc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[3]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금빛나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김홍진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황금하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권오욱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김학수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페르소나 기반의 장기 대화를 위한 다각적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어텐션을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생성 모델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”, 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한글 및 한국어 정보처리 학술대회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pp. 281-286, 2023. </a:t>
            </a:r>
            <a:r>
              <a:rPr lang="en-US" altLang="ko-KR" sz="1200" i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i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우수논문</a:t>
            </a:r>
            <a:r>
              <a:rPr lang="en-US" altLang="ko-KR" sz="1200" i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91400" lvl="2" indent="0">
              <a:lnSpc>
                <a:spcPct val="100000"/>
              </a:lnSpc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[2]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박상민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손유리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금빛나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김홍진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김학수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김재은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대화를 활용한 레퍼런스 기반의 발화 생성 모델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", 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34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한글 및 한국어 정보처리 학술대회 논문집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pp.88-91, 2022.</a:t>
            </a:r>
          </a:p>
          <a:p>
            <a:pPr marL="491400" lvl="2" indent="0">
              <a:lnSpc>
                <a:spcPct val="100000"/>
              </a:lnSpc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금빛나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김홍진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박상민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김재은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황금하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권오욱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김학수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오픈 도메인 대화를 위한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노이징된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가이드 기반 생성 모델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", 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34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한글 및 한국어 정보처리 학술대회 논문집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pp.82-87, 2022. </a:t>
            </a:r>
            <a:r>
              <a:rPr lang="en-US" altLang="ko-KR" sz="1200" i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i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우수논문</a:t>
            </a:r>
            <a:r>
              <a:rPr lang="en-US" altLang="ko-KR" sz="1200" i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91400" lvl="2" indent="0">
              <a:lnSpc>
                <a:spcPct val="100000"/>
              </a:lnSpc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91400" lvl="2" indent="0">
              <a:buNone/>
            </a:pPr>
            <a:endParaRPr lang="pt-BR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 descr="사람, 의류, 인간의 얼굴, 앞머리이(가) 표시된 사진&#10;&#10;자동 생성된 설명">
            <a:extLst>
              <a:ext uri="{FF2B5EF4-FFF2-40B4-BE49-F238E27FC236}">
                <a16:creationId xmlns:a16="http://schemas.microsoft.com/office/drawing/2014/main" id="{3CCA05DB-1E2C-46DF-1311-646A3AECD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7" y="1596670"/>
            <a:ext cx="1575928" cy="21012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FCFE92-6A8D-758A-1ADA-EB0037A11E1C}"/>
              </a:ext>
            </a:extLst>
          </p:cNvPr>
          <p:cNvGrpSpPr/>
          <p:nvPr/>
        </p:nvGrpSpPr>
        <p:grpSpPr>
          <a:xfrm>
            <a:off x="538622" y="3976230"/>
            <a:ext cx="2220870" cy="1586973"/>
            <a:chOff x="398505" y="3828662"/>
            <a:chExt cx="2220870" cy="1586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922DCB-17EC-5130-F4FC-F40568FC0310}"/>
                </a:ext>
              </a:extLst>
            </p:cNvPr>
            <p:cNvSpPr txBox="1"/>
            <p:nvPr/>
          </p:nvSpPr>
          <p:spPr>
            <a:xfrm>
              <a:off x="398505" y="3828662"/>
              <a:ext cx="2220870" cy="1586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600" b="1" dirty="0">
                  <a:solidFill>
                    <a:srgbClr val="0051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+82-10-3446-3606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beausty23@naver.com</a:t>
              </a:r>
              <a:endPara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Tech Blog</a:t>
              </a:r>
              <a:endPara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240C65A-55AD-ED45-D943-66C4F3FDD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097" y="4302920"/>
              <a:ext cx="135434" cy="135434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07F1276-2D10-47B2-0358-574D8B26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3394" y="4871783"/>
              <a:ext cx="187899" cy="187899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C9E22EF3-EFED-52F9-1F6C-7FBBDBDB0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1374" y="5177811"/>
              <a:ext cx="168232" cy="1682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4D3F7FF-6AC2-2286-384D-E4C706C0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500522" y="4595424"/>
              <a:ext cx="145441" cy="14544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E84AAE-EEE7-BC58-0F31-F188E7949DD6}"/>
              </a:ext>
            </a:extLst>
          </p:cNvPr>
          <p:cNvSpPr txBox="1"/>
          <p:nvPr/>
        </p:nvSpPr>
        <p:spPr>
          <a:xfrm>
            <a:off x="493755" y="3868335"/>
            <a:ext cx="233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금빛나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Bitna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Keum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54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6F24D-F68A-769A-C6D4-EF765519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A21765-58D3-67B1-741C-06B2DEB96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6A1DB-0EE7-AD3B-50CC-10BD2E45B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4676" y="1596670"/>
            <a:ext cx="8134350" cy="4596310"/>
          </a:xfrm>
          <a:ln>
            <a:noFill/>
          </a:ln>
        </p:spPr>
        <p:txBody>
          <a:bodyPr/>
          <a:lstStyle/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Awards and Honors</a:t>
            </a:r>
          </a:p>
          <a:p>
            <a:pPr lvl="1"/>
            <a:r>
              <a:rPr lang="en-US" altLang="ko-KR" sz="1200" dirty="0"/>
              <a:t>2023.10  </a:t>
            </a:r>
            <a:r>
              <a:rPr lang="ko-KR" altLang="en-US" sz="1200" b="1" dirty="0"/>
              <a:t>우수논문상</a:t>
            </a:r>
            <a:r>
              <a:rPr lang="en-US" altLang="ko-KR" sz="1200" dirty="0"/>
              <a:t>,</a:t>
            </a:r>
            <a:r>
              <a:rPr lang="ko-KR" altLang="en-US" sz="1200" b="1" dirty="0"/>
              <a:t> 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한글 및 한국어 정보처리 학술대회</a:t>
            </a:r>
            <a:endParaRPr lang="en-US" altLang="ko-KR" sz="1200" i="1" dirty="0"/>
          </a:p>
          <a:p>
            <a:pPr lvl="1"/>
            <a:r>
              <a:rPr lang="en-US" altLang="ko-KR" sz="1200" dirty="0"/>
              <a:t>2022.10  </a:t>
            </a:r>
            <a:r>
              <a:rPr lang="ko-KR" altLang="en-US" sz="1200" b="1" dirty="0"/>
              <a:t>우수논문상</a:t>
            </a:r>
            <a:r>
              <a:rPr lang="en-US" altLang="ko-KR" sz="1200" dirty="0"/>
              <a:t>, 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34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한글 및 한국어 정보처리 학술대회</a:t>
            </a:r>
            <a:endParaRPr lang="en-US" altLang="ko-KR" sz="12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1200" dirty="0"/>
              <a:t>2023.10, 2022.10  </a:t>
            </a:r>
            <a:r>
              <a:rPr lang="ko-KR" altLang="en-US" sz="1200" b="1" dirty="0"/>
              <a:t>우수연구장학금</a:t>
            </a:r>
            <a:r>
              <a:rPr lang="en-US" altLang="ko-KR" sz="1200" i="1" dirty="0"/>
              <a:t>, </a:t>
            </a:r>
            <a:r>
              <a:rPr lang="ko-KR" altLang="en-US" sz="1200" i="1" dirty="0"/>
              <a:t>건국대학교</a:t>
            </a:r>
            <a:endParaRPr lang="en-US" altLang="ko-KR" sz="12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1200" dirty="0"/>
              <a:t>2021.12  </a:t>
            </a:r>
            <a:r>
              <a:rPr lang="ko-KR" altLang="en-US" sz="1200" b="1" dirty="0"/>
              <a:t>정보통신기획평가원</a:t>
            </a:r>
            <a:r>
              <a:rPr lang="en-US" altLang="ko-KR" sz="1200" b="1" dirty="0"/>
              <a:t>(IITP) </a:t>
            </a:r>
            <a:r>
              <a:rPr lang="ko-KR" altLang="en-US" sz="1200" b="1" dirty="0" err="1"/>
              <a:t>원장상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i="1" dirty="0"/>
              <a:t>AI GRAND CHALLENGE</a:t>
            </a:r>
          </a:p>
          <a:p>
            <a:pPr lvl="1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2020.12</a:t>
            </a:r>
            <a:r>
              <a:rPr lang="en-US" altLang="ko-KR" sz="1200" dirty="0"/>
              <a:t> 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총장상</a:t>
            </a:r>
            <a:r>
              <a:rPr lang="en-US" altLang="ko-KR" sz="1200" dirty="0"/>
              <a:t>, 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광운대학교 인공지능 활용 아이디어 공모전</a:t>
            </a:r>
            <a:endParaRPr lang="en-US" altLang="ko-KR" sz="12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2021.07, 2020.12, 2018.12 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성적우수장학금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광운대학교</a:t>
            </a:r>
            <a:endParaRPr lang="en-US" altLang="ko-KR" sz="1200" i="1" dirty="0"/>
          </a:p>
          <a:p>
            <a:pPr>
              <a:spcBef>
                <a:spcPts val="1600"/>
              </a:spcBef>
            </a:pPr>
            <a:r>
              <a:rPr lang="en-US" altLang="ko-KR" sz="1800" b="1" dirty="0"/>
              <a:t>Extracurricular activities</a:t>
            </a:r>
          </a:p>
          <a:p>
            <a:pPr lvl="1"/>
            <a:r>
              <a:rPr lang="en-US" altLang="ko-KR" sz="1200" dirty="0"/>
              <a:t>2023.09 – 2023.12  </a:t>
            </a:r>
            <a:r>
              <a:rPr lang="ko-KR" altLang="en-US" sz="1200" dirty="0"/>
              <a:t>컴퓨터공학부 기계학습 수업 </a:t>
            </a:r>
            <a:r>
              <a:rPr lang="en-US" altLang="ko-KR" sz="1200" dirty="0"/>
              <a:t>TA, </a:t>
            </a:r>
            <a:r>
              <a:rPr lang="ko-KR" altLang="en-US" sz="1200" i="1" dirty="0"/>
              <a:t>건국대학교</a:t>
            </a:r>
            <a:endParaRPr lang="en-US" altLang="ko-KR" sz="1200" i="1" dirty="0"/>
          </a:p>
          <a:p>
            <a:pPr lvl="1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2023.09 – 2023.12 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학부생 연구인턴 프로그램 멘토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건국대학교</a:t>
            </a:r>
            <a:endParaRPr lang="en-US" altLang="ko-KR" sz="12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1200" dirty="0"/>
              <a:t>2023.09 – 2023.10  </a:t>
            </a:r>
            <a:r>
              <a:rPr lang="ko-KR" altLang="en-US" sz="1200" dirty="0"/>
              <a:t>데이터 크리에이터 캠프</a:t>
            </a:r>
            <a:r>
              <a:rPr lang="en-US" altLang="ko-KR" sz="1200" dirty="0"/>
              <a:t>(DCC) </a:t>
            </a:r>
            <a:r>
              <a:rPr lang="ko-KR" altLang="en-US" sz="1200" dirty="0"/>
              <a:t>멘토</a:t>
            </a:r>
            <a:r>
              <a:rPr lang="en-US" altLang="ko-KR" sz="1200" dirty="0"/>
              <a:t>, </a:t>
            </a:r>
            <a:r>
              <a:rPr lang="en-US" altLang="ko-KR" sz="1200" i="1" dirty="0"/>
              <a:t>NIA</a:t>
            </a:r>
          </a:p>
          <a:p>
            <a:pPr lvl="1"/>
            <a:r>
              <a:rPr lang="en-US" altLang="ko-KR" sz="1200" dirty="0"/>
              <a:t>2022.09 – 2022.12  Text-to-SQL </a:t>
            </a:r>
            <a:r>
              <a:rPr lang="ko-KR" altLang="en-US" sz="1200" dirty="0"/>
              <a:t>데이터셋 </a:t>
            </a:r>
            <a:r>
              <a:rPr lang="ko-KR" altLang="en-US" sz="1200" dirty="0" err="1"/>
              <a:t>어노테이터</a:t>
            </a:r>
            <a:r>
              <a:rPr lang="en-US" altLang="ko-KR" sz="1200" dirty="0"/>
              <a:t>, </a:t>
            </a:r>
            <a:r>
              <a:rPr lang="en-US" altLang="ko-KR" sz="1200" i="1" dirty="0"/>
              <a:t>LG</a:t>
            </a:r>
          </a:p>
          <a:p>
            <a:pPr lvl="1"/>
            <a:r>
              <a:rPr lang="en-US" altLang="ko-KR" sz="1200" dirty="0"/>
              <a:t>2021.07, 2021.02, 2021.01, 2019.01  SW</a:t>
            </a:r>
            <a:r>
              <a:rPr lang="ko-KR" altLang="en-US" sz="1200" dirty="0"/>
              <a:t>학교 </a:t>
            </a:r>
            <a:r>
              <a:rPr lang="ko-KR" altLang="en-US" sz="1200" dirty="0" err="1"/>
              <a:t>튜터</a:t>
            </a:r>
            <a:r>
              <a:rPr lang="en-US" altLang="ko-KR" sz="1200" dirty="0"/>
              <a:t>, </a:t>
            </a:r>
            <a:r>
              <a:rPr lang="ko-KR" altLang="en-US" sz="1200" i="1" dirty="0"/>
              <a:t>광운대학교</a:t>
            </a:r>
            <a:endParaRPr lang="en-US" altLang="ko-KR" sz="1200" i="1" dirty="0"/>
          </a:p>
          <a:p>
            <a:pPr lvl="1"/>
            <a:endParaRPr lang="pt-BR" altLang="ko-KR" sz="1400" dirty="0"/>
          </a:p>
        </p:txBody>
      </p:sp>
      <p:pic>
        <p:nvPicPr>
          <p:cNvPr id="6" name="그림 5" descr="사람, 의류, 인간의 얼굴, 앞머리이(가) 표시된 사진&#10;&#10;자동 생성된 설명">
            <a:extLst>
              <a:ext uri="{FF2B5EF4-FFF2-40B4-BE49-F238E27FC236}">
                <a16:creationId xmlns:a16="http://schemas.microsoft.com/office/drawing/2014/main" id="{3CCA05DB-1E2C-46DF-1311-646A3AECD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7" y="1596670"/>
            <a:ext cx="1575928" cy="21012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FCFE92-6A8D-758A-1ADA-EB0037A11E1C}"/>
              </a:ext>
            </a:extLst>
          </p:cNvPr>
          <p:cNvGrpSpPr/>
          <p:nvPr/>
        </p:nvGrpSpPr>
        <p:grpSpPr>
          <a:xfrm>
            <a:off x="538622" y="3976230"/>
            <a:ext cx="2220870" cy="1586973"/>
            <a:chOff x="398505" y="3828662"/>
            <a:chExt cx="2220870" cy="1586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922DCB-17EC-5130-F4FC-F40568FC0310}"/>
                </a:ext>
              </a:extLst>
            </p:cNvPr>
            <p:cNvSpPr txBox="1"/>
            <p:nvPr/>
          </p:nvSpPr>
          <p:spPr>
            <a:xfrm>
              <a:off x="398505" y="3828662"/>
              <a:ext cx="2220870" cy="1586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600" b="1" dirty="0">
                  <a:solidFill>
                    <a:srgbClr val="0051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+82-10-3446-3606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beausty23@naver.com</a:t>
              </a:r>
              <a:endPara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Tech Blog</a:t>
              </a:r>
              <a:endPara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240C65A-55AD-ED45-D943-66C4F3FDD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097" y="4302920"/>
              <a:ext cx="135434" cy="135434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07F1276-2D10-47B2-0358-574D8B26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3394" y="4871783"/>
              <a:ext cx="187899" cy="187899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C9E22EF3-EFED-52F9-1F6C-7FBBDBDB0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1374" y="5177811"/>
              <a:ext cx="168232" cy="1682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4D3F7FF-6AC2-2286-384D-E4C706C0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500522" y="4595424"/>
              <a:ext cx="145441" cy="14544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E84AAE-EEE7-BC58-0F31-F188E7949DD6}"/>
              </a:ext>
            </a:extLst>
          </p:cNvPr>
          <p:cNvSpPr txBox="1"/>
          <p:nvPr/>
        </p:nvSpPr>
        <p:spPr>
          <a:xfrm>
            <a:off x="493755" y="3868335"/>
            <a:ext cx="233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금빛나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Bitna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Keum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942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6F24D-F68A-769A-C6D4-EF765519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자기 소개 및</a:t>
            </a:r>
            <a:r>
              <a:rPr lang="en-US" altLang="ko-KR" dirty="0"/>
              <a:t> </a:t>
            </a:r>
            <a:r>
              <a:rPr lang="ko-KR" altLang="en-US" dirty="0"/>
              <a:t>지원 동기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A21765-58D3-67B1-741C-06B2DEB96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6A1DB-0EE7-AD3B-50CC-10BD2E45B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39258" y="1643805"/>
            <a:ext cx="8538703" cy="479442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ko-KR" altLang="en-US" sz="1500" dirty="0"/>
              <a:t>안녕하세요</a:t>
            </a:r>
            <a:r>
              <a:rPr lang="en-US" altLang="ko-KR" sz="1500" dirty="0"/>
              <a:t>. </a:t>
            </a:r>
            <a:r>
              <a:rPr lang="ko-KR" altLang="en-US" sz="1500" dirty="0"/>
              <a:t>저는 </a:t>
            </a:r>
            <a:r>
              <a:rPr lang="en-US" altLang="ko-KR" sz="1500" dirty="0"/>
              <a:t>‘</a:t>
            </a:r>
            <a:r>
              <a:rPr lang="ko-KR" altLang="en-US" sz="1500" b="1" dirty="0"/>
              <a:t>소통과 교감이 가능한 </a:t>
            </a:r>
            <a:r>
              <a:rPr lang="ko-KR" altLang="en-US" sz="1500" b="1" dirty="0" err="1"/>
              <a:t>챗봇</a:t>
            </a:r>
            <a:r>
              <a:rPr lang="ko-KR" altLang="en-US" sz="1500" b="1" dirty="0"/>
              <a:t> 친구</a:t>
            </a:r>
            <a:r>
              <a:rPr lang="en-US" altLang="ko-KR" sz="1500" dirty="0"/>
              <a:t>’</a:t>
            </a:r>
            <a:r>
              <a:rPr lang="ko-KR" altLang="en-US" sz="1500" dirty="0"/>
              <a:t>를 꿈꾸는 </a:t>
            </a:r>
            <a:r>
              <a:rPr lang="ko-KR" altLang="en-US" sz="1500" dirty="0" err="1"/>
              <a:t>금빛나입니다</a:t>
            </a:r>
            <a:r>
              <a:rPr lang="en-US" altLang="ko-KR" sz="1500" dirty="0"/>
              <a:t>.</a:t>
            </a:r>
            <a:endParaRPr lang="ko-KR" altLang="en-US" sz="500" dirty="0"/>
          </a:p>
          <a:p>
            <a:pPr marL="0" indent="0">
              <a:buNone/>
            </a:pPr>
            <a:r>
              <a:rPr lang="ko-KR" altLang="en-US" sz="1500" dirty="0"/>
              <a:t>저는 생성 기반의 대화 모델에 큰 매력을 느껴</a:t>
            </a:r>
            <a:r>
              <a:rPr lang="en-US" altLang="ko-KR" sz="1500" dirty="0"/>
              <a:t>, </a:t>
            </a:r>
            <a:r>
              <a:rPr lang="ko-KR" altLang="en-US" sz="1500" dirty="0"/>
              <a:t>이에 대해 집중적으로 연구를 진행했습니다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이 과정에서 </a:t>
            </a:r>
            <a:r>
              <a:rPr lang="en-US" altLang="ko-KR" sz="1500" dirty="0"/>
              <a:t>Retrieval-Augmented Generation, Denoising training, Multi-task learning, Instruction-tuning </a:t>
            </a:r>
            <a:r>
              <a:rPr lang="ko-KR" altLang="en-US" sz="1500" dirty="0"/>
              <a:t>등  다양한 기법을 적용해보면서 문제 해결 능력을 증진하였습니다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특히</a:t>
            </a:r>
            <a:r>
              <a:rPr lang="en-US" altLang="ko-KR" sz="1500" dirty="0"/>
              <a:t>, </a:t>
            </a:r>
            <a:r>
              <a:rPr lang="ko-KR" altLang="en-US" sz="1500" dirty="0"/>
              <a:t>페르소나를 응답에 반영하기 위한       개선된 </a:t>
            </a:r>
            <a:r>
              <a:rPr lang="ko-KR" altLang="en-US" sz="1500" dirty="0" err="1"/>
              <a:t>아키텍쳐를</a:t>
            </a:r>
            <a:r>
              <a:rPr lang="ko-KR" altLang="en-US" sz="1500" dirty="0"/>
              <a:t> 직접 설계</a:t>
            </a:r>
            <a:r>
              <a:rPr lang="en-US" altLang="ko-KR" sz="1500" dirty="0"/>
              <a:t>, </a:t>
            </a:r>
            <a:r>
              <a:rPr lang="ko-KR" altLang="en-US" sz="1500" dirty="0"/>
              <a:t>구현</a:t>
            </a:r>
            <a:r>
              <a:rPr lang="en-US" altLang="ko-KR" sz="1500" dirty="0"/>
              <a:t>, </a:t>
            </a:r>
            <a:r>
              <a:rPr lang="ko-KR" altLang="en-US" sz="1500" dirty="0"/>
              <a:t>실험하는 과정을 통해서 연구 능력을 크게 향상시켰습니다</a:t>
            </a:r>
            <a:r>
              <a:rPr lang="en-US" altLang="ko-KR" sz="1500" dirty="0"/>
              <a:t>. </a:t>
            </a:r>
          </a:p>
          <a:p>
            <a:pPr marL="0" indent="0">
              <a:buNone/>
            </a:pPr>
            <a:r>
              <a:rPr lang="ko-KR" altLang="en-US" sz="1500" dirty="0"/>
              <a:t>제 가장 큰 무기는 끈기와 책임감입니다</a:t>
            </a:r>
            <a:r>
              <a:rPr lang="en-US" altLang="ko-KR" sz="1500" dirty="0"/>
              <a:t>. ‘</a:t>
            </a:r>
            <a:r>
              <a:rPr lang="ko-KR" altLang="en-US" sz="1500" dirty="0"/>
              <a:t>노력으로 안 되는 일은 </a:t>
            </a:r>
            <a:r>
              <a:rPr lang="ko-KR" altLang="en-US" sz="1500" dirty="0" err="1"/>
              <a:t>없다’라는</a:t>
            </a:r>
            <a:r>
              <a:rPr lang="ko-KR" altLang="en-US" sz="1500" dirty="0"/>
              <a:t> 말이 있는 것처럼</a:t>
            </a:r>
            <a:r>
              <a:rPr lang="en-US" altLang="ko-KR" sz="1500" dirty="0"/>
              <a:t>,</a:t>
            </a:r>
            <a:r>
              <a:rPr lang="ko-KR" altLang="en-US" sz="1500" dirty="0"/>
              <a:t> 최선을 다해     노력하면 좋은 결과가 따라오기 때문에</a:t>
            </a:r>
            <a:r>
              <a:rPr lang="en-US" altLang="ko-KR" sz="1500" dirty="0"/>
              <a:t>, </a:t>
            </a:r>
            <a:r>
              <a:rPr lang="ko-KR" altLang="en-US" sz="1500" dirty="0"/>
              <a:t>항상 강한 책임감을 가지고 맡은 일에 최선을 다하고 있습니다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ko-KR" altLang="en-US" sz="1500" dirty="0"/>
              <a:t>저는 그동안의 경험을 통해 연구와 서비스 중 한 가지 측면에만 전념하는 것의 한계를 체감했습니다</a:t>
            </a:r>
            <a:r>
              <a:rPr lang="en-US" altLang="ko-KR" sz="1500" dirty="0"/>
              <a:t>. </a:t>
            </a:r>
            <a:br>
              <a:rPr lang="en-US" altLang="ko-KR" sz="1500" dirty="0"/>
            </a:br>
            <a:r>
              <a:rPr lang="ko-KR" altLang="en-US" sz="1500" dirty="0"/>
              <a:t>따라서 연구와 서비스가 긴밀히 융합된 기업에서 제 역량을 최대한 발휘할 수 있을 것으로 판단했고</a:t>
            </a:r>
            <a:r>
              <a:rPr lang="en-US" altLang="ko-KR" sz="1500" dirty="0"/>
              <a:t>, </a:t>
            </a:r>
            <a:br>
              <a:rPr lang="en-US" altLang="ko-KR" sz="1500" dirty="0"/>
            </a:br>
            <a:r>
              <a:rPr lang="ko-KR" altLang="en-US" sz="1500" dirty="0"/>
              <a:t>이에</a:t>
            </a:r>
            <a:r>
              <a:rPr lang="en-US" altLang="ko-KR" sz="1500" dirty="0"/>
              <a:t> </a:t>
            </a:r>
            <a:r>
              <a:rPr lang="ko-KR" altLang="en-US" sz="1500" dirty="0" err="1"/>
              <a:t>하이퍼커넥트가</a:t>
            </a:r>
            <a:r>
              <a:rPr lang="ko-KR" altLang="en-US" sz="1500" dirty="0"/>
              <a:t> 이상적으로 부합하였기 때문에 지원하게 되었습니다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ko-KR" altLang="en-US" sz="1500" dirty="0"/>
              <a:t>저는 기업 인턴십 및 산학과제를 통해 기업과 적극 소통하면서 서비스 제공 관점에서의 요구 사항을 이해</a:t>
            </a:r>
            <a:br>
              <a:rPr lang="en-US" altLang="ko-KR" sz="1500" dirty="0"/>
            </a:br>
            <a:r>
              <a:rPr lang="ko-KR" altLang="en-US" sz="1500" dirty="0"/>
              <a:t>하고</a:t>
            </a:r>
            <a:r>
              <a:rPr lang="en-US" altLang="ko-KR" sz="1500" dirty="0"/>
              <a:t>, </a:t>
            </a:r>
            <a:r>
              <a:rPr lang="ko-KR" altLang="en-US" sz="1500" dirty="0"/>
              <a:t>연구 개발 시 서비스 환경을 고려하는 확장된 사고를 가지고 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사용자의 니즈를 충족하는 </a:t>
            </a:r>
            <a:br>
              <a:rPr lang="en-US" altLang="ko-KR" sz="1500" dirty="0"/>
            </a:br>
            <a:r>
              <a:rPr lang="ko-KR" altLang="en-US" sz="1500" dirty="0"/>
              <a:t>서비스를 만들기 위해 연구 동향을 지속적으로 </a:t>
            </a:r>
            <a:r>
              <a:rPr lang="en-US" altLang="ko-KR" sz="1500" dirty="0"/>
              <a:t>follow-up</a:t>
            </a:r>
            <a:r>
              <a:rPr lang="ko-KR" altLang="en-US" sz="1500" dirty="0"/>
              <a:t>하며</a:t>
            </a:r>
            <a:r>
              <a:rPr lang="en-US" altLang="ko-KR" sz="1500" dirty="0"/>
              <a:t>, </a:t>
            </a:r>
            <a:r>
              <a:rPr lang="ko-KR" altLang="en-US" sz="1500" dirty="0"/>
              <a:t>팀원들과 협력하여 혁신적인 결과를 일구어</a:t>
            </a:r>
            <a:br>
              <a:rPr lang="en-US" altLang="ko-KR" sz="1500" dirty="0"/>
            </a:br>
            <a:r>
              <a:rPr lang="ko-KR" altLang="en-US" sz="1500" dirty="0"/>
              <a:t>내겠습니다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ko-KR" altLang="en-US" sz="1500" dirty="0"/>
              <a:t>감사합니다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6" name="그림 5" descr="사람, 의류, 인간의 얼굴, 앞머리이(가) 표시된 사진&#10;&#10;자동 생성된 설명">
            <a:extLst>
              <a:ext uri="{FF2B5EF4-FFF2-40B4-BE49-F238E27FC236}">
                <a16:creationId xmlns:a16="http://schemas.microsoft.com/office/drawing/2014/main" id="{3CCA05DB-1E2C-46DF-1311-646A3AECD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7" y="1596670"/>
            <a:ext cx="1575928" cy="21012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FCFE92-6A8D-758A-1ADA-EB0037A11E1C}"/>
              </a:ext>
            </a:extLst>
          </p:cNvPr>
          <p:cNvGrpSpPr/>
          <p:nvPr/>
        </p:nvGrpSpPr>
        <p:grpSpPr>
          <a:xfrm>
            <a:off x="538622" y="3976230"/>
            <a:ext cx="2220870" cy="1586973"/>
            <a:chOff x="398505" y="3828662"/>
            <a:chExt cx="2220870" cy="1586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922DCB-17EC-5130-F4FC-F40568FC0310}"/>
                </a:ext>
              </a:extLst>
            </p:cNvPr>
            <p:cNvSpPr txBox="1"/>
            <p:nvPr/>
          </p:nvSpPr>
          <p:spPr>
            <a:xfrm>
              <a:off x="398505" y="3828662"/>
              <a:ext cx="2220870" cy="1586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600" b="1" dirty="0">
                  <a:solidFill>
                    <a:srgbClr val="0051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+82-10-3446-3606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beausty23@naver.com</a:t>
              </a:r>
              <a:endPara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Tech Blog</a:t>
              </a:r>
              <a:endPara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240C65A-55AD-ED45-D943-66C4F3FDD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097" y="4302920"/>
              <a:ext cx="135434" cy="135434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07F1276-2D10-47B2-0358-574D8B26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3394" y="4871783"/>
              <a:ext cx="187899" cy="187899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C9E22EF3-EFED-52F9-1F6C-7FBBDBDB0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374" y="5177811"/>
              <a:ext cx="168232" cy="1682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4D3F7FF-6AC2-2286-384D-E4C706C0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500522" y="4595424"/>
              <a:ext cx="145441" cy="14544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E84AAE-EEE7-BC58-0F31-F188E7949DD6}"/>
              </a:ext>
            </a:extLst>
          </p:cNvPr>
          <p:cNvSpPr txBox="1"/>
          <p:nvPr/>
        </p:nvSpPr>
        <p:spPr>
          <a:xfrm>
            <a:off x="493755" y="3868335"/>
            <a:ext cx="233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금빛나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Bitna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Keum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981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91FAB-4383-4EC1-825C-48DADCA6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경험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FBC65-98D0-45A2-9085-D41BD1BF5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2" y="977933"/>
            <a:ext cx="9428163" cy="307774"/>
          </a:xfrm>
        </p:spPr>
        <p:txBody>
          <a:bodyPr/>
          <a:lstStyle/>
          <a:p>
            <a:r>
              <a:rPr lang="ko-KR" altLang="en-US" dirty="0"/>
              <a:t>사용자 맞춤형 추천을 위한 </a:t>
            </a:r>
            <a:r>
              <a:rPr lang="en-US" altLang="ko-KR" dirty="0"/>
              <a:t>LLM </a:t>
            </a:r>
            <a:r>
              <a:rPr lang="ko-KR" altLang="en-US" dirty="0"/>
              <a:t>기반 </a:t>
            </a:r>
            <a:r>
              <a:rPr lang="ko-KR" altLang="en-US" dirty="0" err="1"/>
              <a:t>챗봇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ACCBC-ED8F-6EE4-605C-59C9E15E5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61" y="1596670"/>
            <a:ext cx="6737502" cy="4596310"/>
          </a:xfrm>
        </p:spPr>
        <p:txBody>
          <a:bodyPr/>
          <a:lstStyle/>
          <a:p>
            <a:r>
              <a:rPr lang="en-US" altLang="ko-KR" sz="1600" b="1" dirty="0"/>
              <a:t>Dialogue state tracking</a:t>
            </a:r>
            <a:r>
              <a:rPr lang="ko-KR" altLang="en-US" sz="1600" dirty="0"/>
              <a:t>을 통해 사용자 맞춤형 추천 응답을 제공하는 </a:t>
            </a:r>
            <a:r>
              <a:rPr lang="ko-KR" altLang="en-US" sz="1600" dirty="0" err="1"/>
              <a:t>챗봇</a:t>
            </a:r>
            <a:endParaRPr lang="en-US" altLang="ko-KR" sz="1600" dirty="0"/>
          </a:p>
          <a:p>
            <a:pPr lvl="1"/>
            <a:r>
              <a:rPr lang="ko-KR" altLang="en-US" sz="1500" dirty="0"/>
              <a:t>목표</a:t>
            </a:r>
            <a:r>
              <a:rPr lang="en-US" altLang="ko-KR" sz="1500" dirty="0"/>
              <a:t>: LLM </a:t>
            </a:r>
            <a:r>
              <a:rPr lang="ko-KR" altLang="en-US" sz="1500" dirty="0"/>
              <a:t>기반 </a:t>
            </a:r>
            <a:r>
              <a:rPr lang="ko-KR" altLang="en-US" sz="1500" dirty="0" err="1"/>
              <a:t>챗봇이</a:t>
            </a:r>
            <a:r>
              <a:rPr lang="ko-KR" altLang="en-US" sz="1500" dirty="0"/>
              <a:t> 보편화된 추천을 하는 경향을 개선하기 위해</a:t>
            </a:r>
            <a:r>
              <a:rPr lang="en-US" altLang="ko-KR" sz="1500" dirty="0"/>
              <a:t>,               </a:t>
            </a:r>
            <a:r>
              <a:rPr lang="ko-KR" altLang="en-US" sz="1500" dirty="0"/>
              <a:t>사용자에게 추가적인 정보를 질의하면서 맞춤형 추천을 제공</a:t>
            </a:r>
            <a:endParaRPr lang="en-US" altLang="ko-KR" sz="1500" dirty="0"/>
          </a:p>
          <a:p>
            <a:pPr lvl="1"/>
            <a:endParaRPr lang="en-US" altLang="ko-KR" sz="800" dirty="0"/>
          </a:p>
          <a:p>
            <a:r>
              <a:rPr lang="en-US" altLang="ko-KR" sz="1600" dirty="0"/>
              <a:t>Descriptions</a:t>
            </a:r>
          </a:p>
          <a:p>
            <a:pPr lvl="1"/>
            <a:r>
              <a:rPr lang="en-US" altLang="ko-KR" sz="1500" b="1" dirty="0"/>
              <a:t>Self-Instruct</a:t>
            </a:r>
            <a:r>
              <a:rPr lang="ko-KR" altLang="en-US" sz="1500" dirty="0"/>
              <a:t>를 차용해 </a:t>
            </a:r>
            <a:r>
              <a:rPr lang="en-US" altLang="ko-KR" sz="1500" dirty="0"/>
              <a:t>instruction </a:t>
            </a:r>
            <a:r>
              <a:rPr lang="ko-KR" altLang="en-US" sz="1500" dirty="0"/>
              <a:t>데이터를 단계별 구축 </a:t>
            </a:r>
            <a:r>
              <a:rPr lang="en-US" altLang="ko-KR" sz="1500" dirty="0"/>
              <a:t>(2~4 </a:t>
            </a:r>
            <a:r>
              <a:rPr lang="ko-KR" altLang="en-US" sz="1500" dirty="0"/>
              <a:t>반복</a:t>
            </a:r>
            <a:r>
              <a:rPr lang="en-US" altLang="ko-KR" sz="1500" dirty="0"/>
              <a:t>)</a:t>
            </a:r>
          </a:p>
          <a:p>
            <a:pPr marL="834300" lvl="2" indent="-342900">
              <a:buAutoNum type="arabicPeriod"/>
            </a:pPr>
            <a:r>
              <a:rPr lang="en-US" altLang="ko-KR" sz="1300" dirty="0"/>
              <a:t>Seed</a:t>
            </a:r>
            <a:r>
              <a:rPr lang="ko-KR" altLang="en-US" sz="1300" dirty="0"/>
              <a:t> 제작</a:t>
            </a:r>
            <a:endParaRPr lang="en-US" altLang="ko-KR" sz="1300" dirty="0"/>
          </a:p>
          <a:p>
            <a:pPr marL="834300" lvl="2" indent="-342900">
              <a:buAutoNum type="arabicPeriod"/>
            </a:pPr>
            <a:r>
              <a:rPr lang="en-US" altLang="ko-KR" sz="1300" dirty="0"/>
              <a:t>Dialogue </a:t>
            </a:r>
            <a:r>
              <a:rPr lang="ko-KR" altLang="en-US" sz="1300" dirty="0"/>
              <a:t>생성</a:t>
            </a:r>
            <a:endParaRPr lang="en-US" altLang="ko-KR" sz="1300" dirty="0"/>
          </a:p>
          <a:p>
            <a:pPr marL="834300" lvl="2" indent="-342900">
              <a:buAutoNum type="arabicPeriod"/>
            </a:pPr>
            <a:r>
              <a:rPr lang="en-US" altLang="ko-KR" sz="1300" dirty="0"/>
              <a:t>Dialogue State </a:t>
            </a:r>
            <a:r>
              <a:rPr lang="ko-KR" altLang="en-US" sz="1300" dirty="0"/>
              <a:t>생성</a:t>
            </a:r>
            <a:endParaRPr lang="en-US" altLang="ko-KR" sz="1300" dirty="0"/>
          </a:p>
          <a:p>
            <a:pPr marL="834300" lvl="2" indent="-342900">
              <a:buAutoNum type="arabicPeriod"/>
            </a:pPr>
            <a:r>
              <a:rPr lang="en-US" altLang="ko-KR" sz="1300" dirty="0"/>
              <a:t>Filtering</a:t>
            </a:r>
          </a:p>
          <a:p>
            <a:pPr lvl="1"/>
            <a:r>
              <a:rPr lang="en-US" altLang="ko-KR" sz="1500" b="1" dirty="0"/>
              <a:t>Prompt engineering</a:t>
            </a:r>
            <a:r>
              <a:rPr lang="ko-KR" altLang="en-US" sz="1500" dirty="0"/>
              <a:t>을 통해 </a:t>
            </a:r>
            <a:r>
              <a:rPr lang="en-US" altLang="ko-KR" sz="1500" dirty="0"/>
              <a:t>LLM </a:t>
            </a:r>
            <a:r>
              <a:rPr lang="ko-KR" altLang="en-US" sz="1500" dirty="0"/>
              <a:t>제어</a:t>
            </a:r>
            <a:endParaRPr lang="en-US" altLang="ko-KR" sz="1500" dirty="0"/>
          </a:p>
          <a:p>
            <a:pPr lvl="1"/>
            <a:r>
              <a:rPr lang="ko-KR" altLang="en-US" sz="1500" dirty="0"/>
              <a:t>구축한 데이터로 </a:t>
            </a:r>
            <a:r>
              <a:rPr lang="en-US" altLang="ko-KR" sz="1500" dirty="0"/>
              <a:t>LLM(Llama</a:t>
            </a:r>
            <a:r>
              <a:rPr lang="ko-KR" altLang="en-US" sz="1500" dirty="0"/>
              <a:t> </a:t>
            </a:r>
            <a:r>
              <a:rPr lang="en-US" altLang="ko-KR" sz="1500" dirty="0"/>
              <a:t>2, Polyglot-ko </a:t>
            </a:r>
            <a:r>
              <a:rPr lang="ko-KR" altLang="en-US" sz="1500" dirty="0"/>
              <a:t>등</a:t>
            </a:r>
            <a:r>
              <a:rPr lang="en-US" altLang="ko-KR" sz="1500" dirty="0"/>
              <a:t>)</a:t>
            </a:r>
            <a:r>
              <a:rPr lang="ko-KR" altLang="en-US" sz="1500" dirty="0"/>
              <a:t>에</a:t>
            </a:r>
            <a:r>
              <a:rPr lang="en-US" altLang="ko-KR" sz="1500" dirty="0"/>
              <a:t> </a:t>
            </a:r>
            <a:r>
              <a:rPr lang="en-US" altLang="ko-KR" sz="1500" b="1" dirty="0"/>
              <a:t>instruction-tuning</a:t>
            </a:r>
            <a:r>
              <a:rPr lang="en-US" altLang="ko-KR" sz="1500" dirty="0"/>
              <a:t> </a:t>
            </a:r>
            <a:r>
              <a:rPr lang="ko-KR" altLang="en-US" sz="1500" dirty="0"/>
              <a:t>수행</a:t>
            </a:r>
            <a:endParaRPr lang="en-US" altLang="ko-KR" sz="1500" dirty="0"/>
          </a:p>
          <a:p>
            <a:pPr marL="257400" lvl="1" indent="0">
              <a:buNone/>
            </a:pPr>
            <a:endParaRPr lang="en-US" altLang="ko-KR" sz="600" dirty="0"/>
          </a:p>
          <a:p>
            <a:r>
              <a:rPr lang="ko-KR" altLang="en-US" sz="1600" dirty="0"/>
              <a:t>연구 진행 중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A1885B-E990-1799-2AC5-0D057CFC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473" y="2046689"/>
            <a:ext cx="4539166" cy="2099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D4192-80FB-7E90-9AB4-F76EBD4C8E5F}"/>
              </a:ext>
            </a:extLst>
          </p:cNvPr>
          <p:cNvSpPr txBox="1"/>
          <p:nvPr/>
        </p:nvSpPr>
        <p:spPr>
          <a:xfrm>
            <a:off x="7059964" y="1991444"/>
            <a:ext cx="431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accent2"/>
                </a:solidFill>
              </a:rPr>
              <a:t>User</a:t>
            </a:r>
            <a:endParaRPr lang="ko-KR" altLang="en-US" sz="9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E482C-63C6-9FB2-6805-5976DA3C1888}"/>
              </a:ext>
            </a:extLst>
          </p:cNvPr>
          <p:cNvSpPr txBox="1"/>
          <p:nvPr/>
        </p:nvSpPr>
        <p:spPr>
          <a:xfrm>
            <a:off x="7112351" y="2125034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accent6"/>
                </a:solidFill>
              </a:rPr>
              <a:t>Bot</a:t>
            </a:r>
            <a:endParaRPr lang="ko-KR" altLang="en-US" sz="900" b="1" dirty="0">
              <a:solidFill>
                <a:schemeClr val="accent6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E9853D-93D2-91FE-39C3-F44F4D8CBEFD}"/>
              </a:ext>
            </a:extLst>
          </p:cNvPr>
          <p:cNvSpPr/>
          <p:nvPr/>
        </p:nvSpPr>
        <p:spPr>
          <a:xfrm>
            <a:off x="7439474" y="2051453"/>
            <a:ext cx="4539166" cy="119696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C1BFDD-5986-50F2-5F67-920C4325F98B}"/>
              </a:ext>
            </a:extLst>
          </p:cNvPr>
          <p:cNvSpPr/>
          <p:nvPr/>
        </p:nvSpPr>
        <p:spPr>
          <a:xfrm>
            <a:off x="7439473" y="2170515"/>
            <a:ext cx="4539166" cy="1969997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B632E5-360E-E345-FA10-D1EA6F66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472" y="5143585"/>
            <a:ext cx="4539167" cy="3376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C475D2-E261-B16F-5A69-6EE16A008BFA}"/>
              </a:ext>
            </a:extLst>
          </p:cNvPr>
          <p:cNvSpPr/>
          <p:nvPr/>
        </p:nvSpPr>
        <p:spPr>
          <a:xfrm>
            <a:off x="7439473" y="5141851"/>
            <a:ext cx="4539167" cy="129030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D823D7-6420-289E-95CD-59A0995C5A49}"/>
              </a:ext>
            </a:extLst>
          </p:cNvPr>
          <p:cNvSpPr/>
          <p:nvPr/>
        </p:nvSpPr>
        <p:spPr>
          <a:xfrm>
            <a:off x="7439472" y="5271074"/>
            <a:ext cx="4539167" cy="205166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096862-B291-4322-7DD2-401C174FF104}"/>
              </a:ext>
            </a:extLst>
          </p:cNvPr>
          <p:cNvSpPr txBox="1"/>
          <p:nvPr/>
        </p:nvSpPr>
        <p:spPr>
          <a:xfrm>
            <a:off x="7059964" y="5092894"/>
            <a:ext cx="431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accent2"/>
                </a:solidFill>
              </a:rPr>
              <a:t>User</a:t>
            </a:r>
            <a:endParaRPr lang="ko-KR" altLang="en-US" sz="900" b="1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91B740-9F2F-BF24-67C0-3552CB38397F}"/>
              </a:ext>
            </a:extLst>
          </p:cNvPr>
          <p:cNvSpPr txBox="1"/>
          <p:nvPr/>
        </p:nvSpPr>
        <p:spPr>
          <a:xfrm>
            <a:off x="7112351" y="5230294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accent6"/>
                </a:solidFill>
              </a:rPr>
              <a:t>Bot</a:t>
            </a:r>
            <a:endParaRPr lang="ko-KR" altLang="en-US" sz="900" b="1" dirty="0">
              <a:solidFill>
                <a:schemeClr val="accent6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D6DEFDEA-D45A-3532-0280-86ADF0A39058}"/>
              </a:ext>
            </a:extLst>
          </p:cNvPr>
          <p:cNvSpPr/>
          <p:nvPr/>
        </p:nvSpPr>
        <p:spPr>
          <a:xfrm>
            <a:off x="9386232" y="4494925"/>
            <a:ext cx="627963" cy="43976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3EB40-9E19-450F-929F-A3C3EB697121}"/>
              </a:ext>
            </a:extLst>
          </p:cNvPr>
          <p:cNvSpPr txBox="1"/>
          <p:nvPr/>
        </p:nvSpPr>
        <p:spPr>
          <a:xfrm>
            <a:off x="9148792" y="4144412"/>
            <a:ext cx="1050288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Original Chatbot</a:t>
            </a:r>
            <a:endParaRPr lang="ko-KR" altLang="en-US" sz="8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1C83-91A2-1B2D-C15A-2E3434EF8ECB}"/>
              </a:ext>
            </a:extLst>
          </p:cNvPr>
          <p:cNvSpPr txBox="1"/>
          <p:nvPr/>
        </p:nvSpPr>
        <p:spPr>
          <a:xfrm>
            <a:off x="8940165" y="5471130"/>
            <a:ext cx="15408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Instruction-tuned Chatbot</a:t>
            </a:r>
            <a:endParaRPr lang="ko-KR" altLang="en-US" sz="8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64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91FAB-4383-4EC1-825C-48DADCA6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경험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FBC65-98D0-45A2-9085-D41BD1BF5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2" y="977932"/>
            <a:ext cx="6270119" cy="325573"/>
          </a:xfrm>
        </p:spPr>
        <p:txBody>
          <a:bodyPr/>
          <a:lstStyle/>
          <a:p>
            <a:r>
              <a:rPr lang="ko-KR" altLang="en-US" dirty="0"/>
              <a:t>감정과 원인을 반영하는 메모리 업데이트 방안 연구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ACCBC-ED8F-6EE4-605C-59C9E15E5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62" y="1596670"/>
            <a:ext cx="5882640" cy="4641570"/>
          </a:xfrm>
        </p:spPr>
        <p:txBody>
          <a:bodyPr/>
          <a:lstStyle/>
          <a:p>
            <a:r>
              <a:rPr lang="ko-KR" altLang="en-US" sz="1600" dirty="0"/>
              <a:t>메모리에 저장 시 </a:t>
            </a:r>
            <a:r>
              <a:rPr lang="ko-KR" altLang="en-US" sz="1600" b="1" dirty="0"/>
              <a:t>감정과 원인을 반영</a:t>
            </a:r>
            <a:r>
              <a:rPr lang="ko-KR" altLang="en-US" sz="1600" dirty="0"/>
              <a:t>하고</a:t>
            </a:r>
            <a:r>
              <a:rPr lang="en-US" altLang="ko-KR" sz="1600" dirty="0"/>
              <a:t> </a:t>
            </a:r>
            <a:r>
              <a:rPr lang="ko-KR" altLang="en-US" sz="1600" b="1" dirty="0"/>
              <a:t>메모리 업데이트를 위한  데이터</a:t>
            </a:r>
            <a:r>
              <a:rPr lang="ko-KR" altLang="en-US" sz="1600" dirty="0"/>
              <a:t>를 구축</a:t>
            </a:r>
            <a:endParaRPr lang="en-US" altLang="ko-KR" sz="1600" dirty="0"/>
          </a:p>
          <a:p>
            <a:pPr lvl="1"/>
            <a:r>
              <a:rPr lang="ko-KR" altLang="en-US" sz="1500" dirty="0"/>
              <a:t>목표</a:t>
            </a:r>
            <a:r>
              <a:rPr lang="en-US" altLang="ko-KR" sz="1500" dirty="0"/>
              <a:t>: </a:t>
            </a:r>
            <a:r>
              <a:rPr lang="ko-KR" altLang="en-US" sz="1500" dirty="0"/>
              <a:t>메모리에 저장되는 정보에 감정과 원인을 반영함으로써 기존 데이터셋의 한계점을 개선하고</a:t>
            </a:r>
            <a:r>
              <a:rPr lang="en-US" altLang="ko-KR" sz="1500" dirty="0"/>
              <a:t>, </a:t>
            </a:r>
            <a:r>
              <a:rPr lang="ko-KR" altLang="en-US" sz="1500" dirty="0"/>
              <a:t>메모리 업데이트를 위한 데이터가 희소한 점에 기여</a:t>
            </a:r>
            <a:endParaRPr lang="en-US" altLang="ko-KR" sz="1500" dirty="0"/>
          </a:p>
          <a:p>
            <a:pPr lvl="1"/>
            <a:endParaRPr lang="en-US" altLang="ko-KR" sz="500" dirty="0"/>
          </a:p>
          <a:p>
            <a:r>
              <a:rPr lang="en-US" altLang="ko-KR" sz="1600" dirty="0"/>
              <a:t>Descriptions</a:t>
            </a:r>
          </a:p>
          <a:p>
            <a:pPr lvl="1"/>
            <a:r>
              <a:rPr lang="ko-KR" altLang="en-US" sz="1500" dirty="0"/>
              <a:t>기존 데이터셋에는 각 대화 </a:t>
            </a:r>
            <a:r>
              <a:rPr lang="en-US" altLang="ko-KR" sz="1500" dirty="0"/>
              <a:t>session</a:t>
            </a:r>
            <a:r>
              <a:rPr lang="ko-KR" altLang="en-US" sz="1500" dirty="0"/>
              <a:t>마다 대화 내용에 대한 요약이 메모리에 저장되어 있음</a:t>
            </a:r>
            <a:endParaRPr lang="en-US" altLang="ko-KR" sz="1500" dirty="0"/>
          </a:p>
          <a:p>
            <a:pPr lvl="1"/>
            <a:r>
              <a:rPr lang="ko-KR" altLang="en-US" sz="1500" dirty="0"/>
              <a:t>감정과 원인을 반영한 요약 </a:t>
            </a:r>
            <a:r>
              <a:rPr lang="en-US" altLang="ko-KR" sz="1500" dirty="0"/>
              <a:t>seed</a:t>
            </a:r>
            <a:r>
              <a:rPr lang="ko-KR" altLang="en-US" sz="1500" dirty="0"/>
              <a:t>를 만들고</a:t>
            </a:r>
            <a:r>
              <a:rPr lang="en-US" altLang="ko-KR" sz="1500" dirty="0"/>
              <a:t>, </a:t>
            </a:r>
            <a:r>
              <a:rPr lang="ko-KR" altLang="en-US" sz="1500" dirty="0"/>
              <a:t>이를 </a:t>
            </a:r>
            <a:r>
              <a:rPr lang="en-US" altLang="ko-KR" sz="1500" dirty="0"/>
              <a:t>LLM</a:t>
            </a:r>
            <a:r>
              <a:rPr lang="ko-KR" altLang="en-US" sz="1500" dirty="0"/>
              <a:t>에 </a:t>
            </a:r>
            <a:r>
              <a:rPr lang="en-US" altLang="ko-KR" sz="1500" dirty="0"/>
              <a:t>few-shot</a:t>
            </a:r>
            <a:r>
              <a:rPr lang="ko-KR" altLang="en-US" sz="1500" dirty="0"/>
              <a:t>으로 주어 기존 데이터셋의 요약을 수정</a:t>
            </a:r>
            <a:endParaRPr lang="en-US" altLang="ko-KR" sz="1500" dirty="0"/>
          </a:p>
          <a:p>
            <a:pPr lvl="1"/>
            <a:r>
              <a:rPr lang="ko-KR" altLang="en-US" sz="1500" dirty="0"/>
              <a:t>메모리 업데이트 </a:t>
            </a:r>
            <a:r>
              <a:rPr lang="en-US" altLang="ko-KR" sz="1500" dirty="0"/>
              <a:t>seed</a:t>
            </a:r>
            <a:r>
              <a:rPr lang="ko-KR" altLang="en-US" sz="1500" dirty="0"/>
              <a:t>를 만들고</a:t>
            </a:r>
            <a:r>
              <a:rPr lang="en-US" altLang="ko-KR" sz="1500" dirty="0"/>
              <a:t>, </a:t>
            </a:r>
            <a:r>
              <a:rPr lang="ko-KR" altLang="en-US" sz="1500" dirty="0"/>
              <a:t>이를 </a:t>
            </a:r>
            <a:r>
              <a:rPr lang="en-US" altLang="ko-KR" sz="1500" dirty="0"/>
              <a:t>LLM</a:t>
            </a:r>
            <a:r>
              <a:rPr lang="ko-KR" altLang="en-US" sz="1500" dirty="0"/>
              <a:t>에 </a:t>
            </a:r>
            <a:r>
              <a:rPr lang="en-US" altLang="ko-KR" sz="1500" dirty="0"/>
              <a:t>few-shot</a:t>
            </a:r>
            <a:r>
              <a:rPr lang="ko-KR" altLang="en-US" sz="1500" dirty="0"/>
              <a:t>으로 주어 기존 데이터셋으로부터 메모리 업데이트 데이터를 만듦</a:t>
            </a:r>
            <a:endParaRPr lang="en-US" altLang="ko-KR" sz="1500" dirty="0"/>
          </a:p>
          <a:p>
            <a:pPr lvl="1"/>
            <a:endParaRPr lang="en-US" altLang="ko-KR" sz="500" dirty="0"/>
          </a:p>
          <a:p>
            <a:r>
              <a:rPr lang="ko-KR" altLang="en-US" sz="1600" dirty="0"/>
              <a:t>연구 진행중</a:t>
            </a:r>
            <a:endParaRPr lang="en-US" altLang="ko-KR" sz="1600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0254FA42-16C5-A79E-701C-9DD9046B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98" y="1682401"/>
            <a:ext cx="4940940" cy="4426666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522D95A-FD71-EA0D-18E9-53179CB7F927}"/>
              </a:ext>
            </a:extLst>
          </p:cNvPr>
          <p:cNvSpPr txBox="1"/>
          <p:nvPr/>
        </p:nvSpPr>
        <p:spPr>
          <a:xfrm rot="5400000">
            <a:off x="9149326" y="607961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1240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91FAB-4383-4EC1-825C-48DADCA6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경험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FBC65-98D0-45A2-9085-D41BD1BF5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2" y="977933"/>
            <a:ext cx="11857038" cy="307774"/>
          </a:xfrm>
        </p:spPr>
        <p:txBody>
          <a:bodyPr/>
          <a:lstStyle/>
          <a:p>
            <a:r>
              <a:rPr lang="en-US" altLang="ko-KR" sz="1700" dirty="0"/>
              <a:t>Cost-Efficient</a:t>
            </a:r>
            <a:r>
              <a:rPr lang="ko-KR" altLang="en-US" sz="1700" dirty="0"/>
              <a:t> </a:t>
            </a:r>
            <a:r>
              <a:rPr lang="en-US" altLang="ko-KR" sz="1700" dirty="0"/>
              <a:t>Data</a:t>
            </a:r>
            <a:r>
              <a:rPr lang="ko-KR" altLang="en-US" sz="1700" dirty="0"/>
              <a:t> </a:t>
            </a:r>
            <a:r>
              <a:rPr lang="en-US" altLang="ko-KR" sz="1700" dirty="0"/>
              <a:t>Synthesis</a:t>
            </a:r>
            <a:r>
              <a:rPr lang="ko-KR" altLang="en-US" sz="1700" dirty="0"/>
              <a:t> </a:t>
            </a:r>
            <a:r>
              <a:rPr lang="en-US" altLang="ko-KR" sz="1700" dirty="0"/>
              <a:t>Framework for Long-Term Personalized Conversations </a:t>
            </a:r>
            <a:r>
              <a:rPr lang="en-US" altLang="ko-KR" sz="1600" i="1" dirty="0"/>
              <a:t>(LREC-COLING 2024 under review)</a:t>
            </a:r>
            <a:endParaRPr lang="ko-KR" altLang="en-US" i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537C73-F4FC-CAC0-6FC6-7C3A9F911255}"/>
              </a:ext>
            </a:extLst>
          </p:cNvPr>
          <p:cNvGrpSpPr/>
          <p:nvPr/>
        </p:nvGrpSpPr>
        <p:grpSpPr>
          <a:xfrm>
            <a:off x="6588897" y="1862930"/>
            <a:ext cx="5415940" cy="1568639"/>
            <a:chOff x="6687818" y="1998277"/>
            <a:chExt cx="5415940" cy="15686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D58B64-CBAD-7A4B-2494-0B506C904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7818" y="1998277"/>
              <a:ext cx="5415940" cy="13654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6A7410-737F-0D2B-8B94-5E2E5C51EF12}"/>
                </a:ext>
              </a:extLst>
            </p:cNvPr>
            <p:cNvSpPr txBox="1"/>
            <p:nvPr/>
          </p:nvSpPr>
          <p:spPr>
            <a:xfrm>
              <a:off x="7238089" y="3341260"/>
              <a:ext cx="2066591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Multi-Session Chat (MSC) Approach</a:t>
              </a:r>
              <a:endParaRPr lang="ko-KR" altLang="en-US" sz="8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46ADC9-7DBB-CF44-D62F-A69799319E80}"/>
                </a:ext>
              </a:extLst>
            </p:cNvPr>
            <p:cNvSpPr txBox="1"/>
            <p:nvPr/>
          </p:nvSpPr>
          <p:spPr>
            <a:xfrm>
              <a:off x="10595269" y="3343778"/>
              <a:ext cx="917239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Our Approach</a:t>
              </a:r>
              <a:endParaRPr lang="ko-KR" altLang="en-US" sz="8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ACCBC-ED8F-6EE4-605C-59C9E15E5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700" y="1596671"/>
            <a:ext cx="5920324" cy="1025232"/>
          </a:xfrm>
        </p:spPr>
        <p:txBody>
          <a:bodyPr/>
          <a:lstStyle/>
          <a:p>
            <a:r>
              <a:rPr lang="ko-KR" altLang="en-US" sz="1600" b="1" dirty="0"/>
              <a:t>저비용</a:t>
            </a:r>
            <a:r>
              <a:rPr lang="ko-KR" altLang="en-US" sz="1600" dirty="0"/>
              <a:t>으로 </a:t>
            </a:r>
            <a:r>
              <a:rPr lang="ko-KR" altLang="en-US" sz="1600" b="1" dirty="0"/>
              <a:t>장기 대화</a:t>
            </a:r>
            <a:r>
              <a:rPr lang="ko-KR" altLang="en-US" sz="1600" dirty="0"/>
              <a:t>에 효과적인 데이터를 합성하는 </a:t>
            </a:r>
            <a:r>
              <a:rPr lang="en-US" altLang="ko-KR" sz="1600" dirty="0"/>
              <a:t>framework </a:t>
            </a:r>
          </a:p>
          <a:p>
            <a:pPr lvl="1"/>
            <a:r>
              <a:rPr lang="ko-KR" altLang="en-US" sz="1500" dirty="0"/>
              <a:t>목표</a:t>
            </a:r>
            <a:r>
              <a:rPr lang="en-US" altLang="ko-KR" sz="1500" dirty="0"/>
              <a:t>: Multi-session</a:t>
            </a:r>
            <a:r>
              <a:rPr lang="ko-KR" altLang="en-US" sz="1500" dirty="0"/>
              <a:t>으로 구성된</a:t>
            </a:r>
            <a:r>
              <a:rPr lang="en-US" altLang="ko-KR" sz="1500" dirty="0"/>
              <a:t> </a:t>
            </a:r>
            <a:r>
              <a:rPr lang="ko-KR" altLang="en-US" sz="1500" dirty="0"/>
              <a:t>대화 데이터가 장기 대화에 효과적이지만</a:t>
            </a:r>
            <a:r>
              <a:rPr lang="en-US" altLang="ko-KR" sz="1500" dirty="0"/>
              <a:t>,</a:t>
            </a:r>
            <a:r>
              <a:rPr lang="ko-KR" altLang="en-US" sz="1500" dirty="0"/>
              <a:t> 구축하는 데에 많은 비용이 드는 한계점을 해결</a:t>
            </a:r>
            <a:endParaRPr lang="en-US" altLang="ko-KR" sz="1500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3E06C8F2-434E-55C9-1E86-1B047A3CCADA}"/>
              </a:ext>
            </a:extLst>
          </p:cNvPr>
          <p:cNvSpPr txBox="1">
            <a:spLocks/>
          </p:cNvSpPr>
          <p:nvPr/>
        </p:nvSpPr>
        <p:spPr>
          <a:xfrm>
            <a:off x="375699" y="2908811"/>
            <a:ext cx="5920325" cy="35546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86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720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3pPr>
            <a:lvl4pPr marL="972000" indent="-28575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Cambria Math" panose="02040503050406030204" pitchFamily="18" charset="0"/>
              <a:buChar char="◽"/>
              <a:defRPr sz="1400" kern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Descriptions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대화 구축 비용을 줄이기 위해 공개된 </a:t>
            </a:r>
            <a:r>
              <a:rPr lang="en-US" altLang="ko-KR" sz="1500" dirty="0"/>
              <a:t>single-session </a:t>
            </a:r>
            <a:r>
              <a:rPr lang="ko-KR" altLang="en-US" sz="1500" dirty="0"/>
              <a:t>대화를 활용</a:t>
            </a:r>
            <a:endParaRPr lang="en-US" altLang="ko-KR" sz="1500" dirty="0"/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기존의 대화를 페르소나 기반의 대화로 변형</a:t>
            </a:r>
            <a:endParaRPr lang="en-US" altLang="ko-KR" sz="1500" dirty="0"/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고품질의 페르소나 메모리를 구축하기 위한 프로세스</a:t>
            </a:r>
            <a:endParaRPr lang="en-US" altLang="ko-KR" sz="1500" dirty="0"/>
          </a:p>
          <a:p>
            <a:pPr marL="834300" lvl="2" indent="-3429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대화로부터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personal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요약을 생성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34300" lvl="2" indent="-3429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요약을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paraphrasing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메모리의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positive persona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34300" lvl="2" indent="-342900">
              <a:buFont typeface="+mj-lt"/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샘플링한 페르소나들 중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positive persona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Neutral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관계인         것만 메모리의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negative persona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증강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781210-8ECC-482D-642B-DBB1F2D6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517" y="4003377"/>
            <a:ext cx="6064908" cy="178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0661D-7DB4-A76B-2476-DCDDD68C132A}"/>
              </a:ext>
            </a:extLst>
          </p:cNvPr>
          <p:cNvSpPr txBox="1"/>
          <p:nvPr/>
        </p:nvSpPr>
        <p:spPr>
          <a:xfrm>
            <a:off x="9610725" y="2399707"/>
            <a:ext cx="2904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vs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4439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연구실 템플릿</Template>
  <TotalTime>13080</TotalTime>
  <Words>1597</Words>
  <Application>Microsoft Office PowerPoint</Application>
  <PresentationFormat>와이드스크린</PresentationFormat>
  <Paragraphs>212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Arial</vt:lpstr>
      <vt:lpstr>Wingdings</vt:lpstr>
      <vt:lpstr>맑은 고딕</vt:lpstr>
      <vt:lpstr>Calibri</vt:lpstr>
      <vt:lpstr>나눔스퀘어 Bold</vt:lpstr>
      <vt:lpstr>Cambria Math</vt:lpstr>
      <vt:lpstr>나눔스퀘어 ExtraBold</vt:lpstr>
      <vt:lpstr>나눔스퀘어</vt:lpstr>
      <vt:lpstr>나눔스퀘어 Light</vt:lpstr>
      <vt:lpstr>Office 테마</vt:lpstr>
      <vt:lpstr>PowerPoint 프레젠테이션</vt:lpstr>
      <vt:lpstr>PowerPoint 프레젠테이션</vt:lpstr>
      <vt:lpstr>프로필</vt:lpstr>
      <vt:lpstr>프로필</vt:lpstr>
      <vt:lpstr>프로필</vt:lpstr>
      <vt:lpstr>자기 소개 및 지원 동기</vt:lpstr>
      <vt:lpstr>연구 경험</vt:lpstr>
      <vt:lpstr>연구 경험</vt:lpstr>
      <vt:lpstr>연구 경험</vt:lpstr>
      <vt:lpstr>연구 경험</vt:lpstr>
      <vt:lpstr>연구 경험</vt:lpstr>
      <vt:lpstr>개발 경험</vt:lpstr>
      <vt:lpstr>개발 경험</vt:lpstr>
      <vt:lpstr>개발 경험</vt:lpstr>
      <vt:lpstr>개발 경험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빛나 금</dc:creator>
  <cp:lastModifiedBy>금빛나</cp:lastModifiedBy>
  <cp:revision>46</cp:revision>
  <dcterms:created xsi:type="dcterms:W3CDTF">2023-11-07T12:37:01Z</dcterms:created>
  <dcterms:modified xsi:type="dcterms:W3CDTF">2024-01-19T16:41:26Z</dcterms:modified>
</cp:coreProperties>
</file>